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44" r:id="rId3"/>
    <p:sldId id="271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67" r:id="rId14"/>
    <p:sldId id="272" r:id="rId15"/>
    <p:sldId id="273" r:id="rId16"/>
    <p:sldId id="268" r:id="rId17"/>
    <p:sldId id="265" r:id="rId18"/>
    <p:sldId id="269" r:id="rId19"/>
    <p:sldId id="275" r:id="rId20"/>
    <p:sldId id="276" r:id="rId21"/>
    <p:sldId id="270" r:id="rId22"/>
    <p:sldId id="277" r:id="rId23"/>
    <p:sldId id="274" r:id="rId24"/>
    <p:sldId id="278" r:id="rId25"/>
    <p:sldId id="307" r:id="rId26"/>
    <p:sldId id="280" r:id="rId27"/>
    <p:sldId id="281" r:id="rId28"/>
    <p:sldId id="283" r:id="rId29"/>
    <p:sldId id="284" r:id="rId30"/>
    <p:sldId id="302" r:id="rId31"/>
    <p:sldId id="303" r:id="rId32"/>
    <p:sldId id="304" r:id="rId33"/>
    <p:sldId id="305" r:id="rId34"/>
    <p:sldId id="306" r:id="rId35"/>
    <p:sldId id="343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9" r:id="rId50"/>
    <p:sldId id="314" r:id="rId51"/>
    <p:sldId id="315" r:id="rId52"/>
    <p:sldId id="316" r:id="rId53"/>
    <p:sldId id="317" r:id="rId54"/>
    <p:sldId id="332" r:id="rId55"/>
    <p:sldId id="337" r:id="rId56"/>
    <p:sldId id="340" r:id="rId57"/>
    <p:sldId id="338" r:id="rId58"/>
    <p:sldId id="339" r:id="rId59"/>
    <p:sldId id="341" r:id="rId60"/>
    <p:sldId id="342" r:id="rId61"/>
  </p:sldIdLst>
  <p:sldSz cx="111617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0" y="-102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47702-81C0-49D5-969A-FD7CA042E177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49581-96EC-4EF1-A4EB-73CBF8B75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AB427-52E9-439C-8627-66451667128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685800"/>
            <a:ext cx="5578475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social work knowledge base</a:t>
            </a:r>
          </a:p>
        </p:txBody>
      </p:sp>
    </p:spTree>
    <p:extLst>
      <p:ext uri="{BB962C8B-B14F-4D97-AF65-F5344CB8AC3E}">
        <p14:creationId xmlns="" xmlns:p14="http://schemas.microsoft.com/office/powerpoint/2010/main" val="125815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c. First-call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49581-96EC-4EF1-A4EB-73CBF8B75A3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129" y="2130427"/>
            <a:ext cx="948745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57" y="3886200"/>
            <a:ext cx="7813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2242" y="274640"/>
            <a:ext cx="251138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086" y="274640"/>
            <a:ext cx="734812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99" y="4406902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699" y="2906713"/>
            <a:ext cx="94874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85" y="1600202"/>
            <a:ext cx="49297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871" y="1600202"/>
            <a:ext cx="49297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5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85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996" y="1535113"/>
            <a:ext cx="49336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996" y="2174875"/>
            <a:ext cx="49336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921" y="273052"/>
            <a:ext cx="62397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86" y="1435102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773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773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773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6" y="1600202"/>
            <a:ext cx="100455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086" y="6356352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EE68-B0FB-4321-ACCA-E801A3FB4B6A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3586" y="6356352"/>
            <a:ext cx="3534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9228" y="6356352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EDFB-48E7-438D-978F-FC7CC6829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imranahmad131@gmail.com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Introduction to Social Work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Imran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Ahmad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Sajid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PhD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DISCRIMINATION?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gcsereligiousstudies.com/uploads/1/8/6/6/18661522/157295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1856" y="1219200"/>
            <a:ext cx="5199857" cy="3232204"/>
          </a:xfrm>
          <a:prstGeom prst="rect">
            <a:avLst/>
          </a:prstGeom>
          <a:noFill/>
        </p:spPr>
      </p:pic>
      <p:pic>
        <p:nvPicPr>
          <p:cNvPr id="12290" name="Picture 2" descr="Image result for discrimination"/>
          <p:cNvPicPr>
            <a:picLocks noChangeAspect="1" noChangeArrowheads="1"/>
          </p:cNvPicPr>
          <p:nvPr/>
        </p:nvPicPr>
        <p:blipFill>
          <a:blip r:embed="rId3"/>
          <a:srcRect t="15333" b="14817"/>
          <a:stretch>
            <a:fillRect/>
          </a:stretch>
        </p:blipFill>
        <p:spPr bwMode="auto">
          <a:xfrm>
            <a:off x="0" y="4343400"/>
            <a:ext cx="664402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CRIME? </a:t>
            </a:r>
            <a:endParaRPr lang="en-US" dirty="0"/>
          </a:p>
        </p:txBody>
      </p:sp>
      <p:pic>
        <p:nvPicPr>
          <p:cNvPr id="21506" name="Picture 2" descr="https://encrypted-tbn3.gstatic.com/images?q=tbn:ANd9GcT0iwNZXERPi22rIXX9EEgamLm0cE7bu9yRnvGLas_1kD1NAE5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256" y="1981200"/>
            <a:ext cx="5590703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MENTAL HEALTH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1.gstatic.com/images?q=tbn:ANd9GcQyfN54SR3Ims9nLEdPpXRgAhdKsCg4WjtbfW5XZb5I6wxoObq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71" y="2286001"/>
            <a:ext cx="6697026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POVERTY?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encrypted-tbn3.gstatic.com/images?q=tbn:ANd9GcSwu8rcOlkkKXKv2SCFNewLXKKAFEEW38IF3Vcxg-rVYo8zIPQm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229" y="1905000"/>
            <a:ext cx="7277221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3230562"/>
          </a:xfrm>
        </p:spPr>
        <p:txBody>
          <a:bodyPr>
            <a:noAutofit/>
          </a:bodyPr>
          <a:lstStyle/>
          <a:p>
            <a:r>
              <a:rPr lang="en-US" sz="13800" dirty="0" smtClean="0"/>
              <a:t>No:</a:t>
            </a:r>
            <a:endParaRPr lang="en-US" sz="1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5181602"/>
            <a:ext cx="10045542" cy="86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Because human societies are not perfect.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Social problems emerge which require solutions.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feel concerned when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see people beg in the street?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panishani.com/wp-content/uploads/2013/04/Begging-in-Pakistan-290x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43" y="2209800"/>
            <a:ext cx="809223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 do not go to school and work as a </a:t>
            </a:r>
            <a:r>
              <a:rPr lang="en-US" dirty="0" err="1" smtClean="0"/>
              <a:t>labour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AutoShape 2" descr="data:image/jpeg;base64,/9j/4AAQSkZJRgABAQAAAQABAAD/2wCEAAkGBxQSEhUTExQWFhUVGRwbGRgYFxobHBgbIBwaGhgcIB0ZHCggHiAlGxoYITEhJSkrLi4uGB8zODMsNygtLisBCgoKDg0OGxAQFywkHyQsLCwsLCwsLCwsLCwsLCwsLCwsLCwsLCwsLCwsLCwsLCwsLCwsLCwsLCwsLCwsLCwsK//AABEIAMgA/QMBIgACEQEDEQH/xAAcAAACAgMBAQAAAAAAAAAAAAAFBgMEAAIHAQj/xABDEAACAQIEAwYEBAQFAgQHAAABAhEDIQAEEjEFQVEGEyJhcYEyQpGhFLHB8FJi0eEHI0NygjOiU5Li8RUWY7KzwtL/xAAZAQADAQEBAAAAAAAAAAAAAAAAAQIDBAX/xAAlEQEBAAICAwACAQUBAAAAAAAAAQIRITEDEkETUXEiQlJhgQT/2gAMAwEAAhEDEQA/ADHZLtdQzLdwjOz+J7oRbcz09fPzw3UDIBuJ67j1widk8yuUfuSiqlQ/9SADqPJjzE/TDyDhoiwBj0DFapmgs8yOX98Da2cqs0A6V/lF49f6YjLyYxpj47kNNA3MDzxrTqqdjPp/XbAX8GW3n13P1OLGU4RVfwq2hQQYM3N7jmOtiMRj5Lb00vjknYsJ5KTHt+ZGBXGeHHMroFvEpM+Rk7Tgzl+HaGA18rRqOxkmWJ58sWBlAIJJMmwPI3PTy+2LtrPUAeE5F6SqHgkAixPUdQMX9cYm41m6VBC9SpTQC/jYC3kNz7DCbU7eZcgwrMRzUqB/3MD7Rg2JC322zZBIaQWOogjzP2kn/wAuAHYvLipnDVIlaCz56mBVY9tZ9QMPQ7S5bMAhlcg7pVpd4sR/LqHXe9zyiN8tkstTo1KmXCrqIaEMgmwMgnwgDkIgnzOMbP6dO3x5+/l3Z+gDtLnZaAIAEbkmBYT7b+mI+wnAu9z61HEmivekGYRjakvrfV6qRywL4rn1WoHcalW5Q7N0B6idx0nHQv8ADbLEZQ5h/jzTmoSYkrJCTHXxP/zxPg8fq0/9vm3Jjia9Bv641Y42BxhXHU81gxGy39sSbY1bf2wgSP8AEemQKFYcnKRy8a23/mQYi44AeFoWHi7qiffwTt74P9teH99kq6gSQutQN5SHgeZAYe+FyrmI4ZRqMFdRSokqRINlEeoY8+mFROyRWZEfUs/FtNyvIEiwIP5YMaYvsJnEXaHLgpr/AA4ps/MEHdTYgGxvI84xHl6peirH4isx589/PFS6RZt5UljO3Q4IZcs9IU1RmLCAFBJb2G+KYnSoiSTy+wx0bhmWXKUkXeqy+JuhidIPIAwJ5m/TChlM9gMw6eN6NEmCBUqXFwflBB+uNOMdjc0lIsqiso3NJtdvSzH2Bw357imXpQrlmqHdERqjD1CgwfXEnD85SqGaDkVFElGDI4HmrAGPaMPSnDa6kbdfuPXAuuWDaognfzx23tn2VXOo1eioXMoJqILd6B8wH8f57HkRyTMZaZpnf5ZGx6f26/Y6Kq9CvK+R+x2/frjd1jFekJlWsNv7+mJ1OpQYvzw4ixDxKkdE8g2/X7A3J6YqZfKVHEojEdQpj64YeHVpUrAZkMwRIINwsc/mt54D5rJVWC6rkT8bCfvfBRHXOK5JUj5qbiUPOOhjmDY4M9la1Sqj0m3pQNU/KZI25gCPcY8p5cVKb09yvjTexHxCfNfyxpwCuqJWDOqfC12CzvHikbdPP6Rld4rwmshmrSRRG5nYdf09cQVc5So3dhq6A7eWKGZNRv8ApgleqiQffC/xCgqCa1SlTvY1KiL9BM+wnHP/AMdd/kXzXbKJFJff+2KuT7X1jVUl4BMG207W9sKWc47lKZMO1a3+lTMDp4ngbeuBz9qD/pZZRHOoxa/oukffD9c7eC98JOXTsrXK1DVerVd25u8hRayqIVZi8CT1wvcc7XVqzlMuzIoN31HUdxIv4Rvtc+WxFcF49mK6O1dl0yECrTRQJPkJO/Mmy9cVcxljrBuA4t1kE2va6nbyxttzyBrjWfESQ0+/ISTfb8sTEd1Yq8RZgYG0Hn6bkT54np5c1DI3k8oI/Ubf35i5UoalVY3aWm0yGC+UkTJ/thKDteqNSFxciPC1uun4o6g/2lY1J1ISrRvbUVkHxEfELCZG8GxsNsxlITQsyplCLctRBjnH3HnjxeIMsLW3g6X5mRzI6jnvK87YNHsO41SqVXpqAZchbX0nYz+d8PPA+1lTK6aTjvKKwqj50UWUA84jY/UYWspmzqU2DgSrAQWHmNpgkH1w0tQFakCYDx8UWm02BuPf3w8cddF5PJcuaeMlxOnWQPSYMp+oPQjcHyxbFYY5Jl69fJ1S4WP4ovTqD9DzixF8OOU48lZFdQR5cwehw9ohtFQHGjfmMLdPih+Y42HGYI8U+uF7Q9CueqeF1mxU/Qg45Nw7MFOH/h6m7rRrUv5qbuGZf+L6vX0GOg5ziyOpEwTb9MK9SjTPB8pUYAlKSAdbwP8A7ghPkCOeDey0WuIABlLExIFySIaJMYj4fm4UowIKM0xeJYsNrjcjF6vXgMgpJVRoMMWDgiYKuuxgmdwRuMDeIZakXc62U631B1hSQT8LqWETNn0nFfE0xdnqmqvTXcFhflIEj7jHROJNFMutm2WeRNv1GOPdncwaVekS4+LbUDIi15vBvO/tjtGTUP4SfC1wY5EWP5HDkG+WuR4aKCaVufmbm7cyT6/TEmZya1QAxIdTKOPipt1Un7jYiQZGL1cEW6ffACjVzAzWk0oo3PeSDMiwAmRHmOvlgUsUarFiLLmKQDMBsymQHUH5Gg25GQcKH+InZ9KiNnKY0n/WQCRq5MB0Ox9dR2aXniCCBU+alLKfKPEvowEHEXGMorJUU/DUGlvQ+FvsT9cBPnzNgOmrYzDHz5H35+frjMnm9KBdMsT15WG3Uxiu1TTqU3mx9d/zx5okaojn+mBInQ43mI7uke5Q28IAJm0Tv77+eB1XKVCbB2kTOrzPXzBxbpqliD9v3+eGTK8JXMU1ddMiQ2pZvMwJB6/QjD5pdH7s3SNJ0+Mgndn1cunK09MD+NZNVLhtgSoA3MEnpaw+82FxJU4qFUOaQpvJiGJ8hYLMk2AAJuBE2wOrL3h1sQRuVNwJPhBgwW56BqCxJDMQxiLuidxOhUrNIYxAvPIWEBTLC24tv4m3wPTgEG9ieXP9/wBeeHLPVPD4WB1E6i27crRANukc+pwO8VVwlJS7+W8dZ2UeZgCcACsvwoIb8vzxZQogve3tg7kOzLPUCNqqvuadIrC/76r+FedgDPI4ceznZUNrOkZfu3amVVdb2g6hVeTBkRY4RxzlKxELBVTDXG4E3E/niz+JSeumWPkbBfvP0wQ/xK4eKFcaWZhESxliQFdwTA5VVPucJa5mCY57+uJ2uGtMyHIgXEweckwJ+3/mxrnmCxTmbT6RMX9b/XAKhnCLris3EGLlrmf0wtr1wNcQzmkMT8TMdtwsad/P9cBqzlvEb2AHoNh7k4jZ2aWMwLknn6nzxFTchdfIR/bFys7KuBysr6R6TJn2b7YZezfGFUtSquFmCnmZII9948jhO/EfMZ99vP8AflivXQ1ATyB/XDTenXsxBAFiCPt+4wDVDl31oTo5jymcKvZntF3ZFKuZQmA53XYeInlYX8sOtajvzB5A/l64faRhaAcB1aQecfu+IKnD5sTPt/fFHs1WC1hRZylOqfCRHhc7C/I7epGHGrwPmK31Qf1xlY1xuyPxTKGkhcESIgEwJO2B2X4gP/h9CgRMlTAuSNZkxyEczbbDxneAakPeFHUXIYaRa+5nbCZl6vc5akpalojS5KtGoEsA7RKQWttznBBkHZrhFSlTWT3gVApYbGBHtilna5p1K9p/zamkHqajAD6nBWvxQUgwIemI8O7q/kCom/KRB6jFbNUFeu5NlSpUusMdZdgCw5eEmBudQPSd4woVWyZfxM6+elBb3aSfyx0PsH2ikDL1Hl1jSx3Pr9fqY2PhS83kPCb+E/Mn5X2nz5TiqJQjTbTtFvtsfMEX2OHobd/pPrA2n9x+X28sePl43tjn/ZTtqKx7pyq1E2JbSX5ES0g8tzPKSRJ6CvEnVRP0j6b4FbePlA6tM6Yi3M8gP3ywO45nFpUWZjABBPoPE30VWPtifNcTIGp20jqTHsOvoLnHK/8AEPtKa47mmCKZbSz/AC9dE7FjpkgGwUDcsAqbn6AsRI8Ti3SSb/TB2nSTREiAIte+wn0MAR+t4+E8Paq2lFLfpy+/Tn7SJeKZJqTEbeVuYMEf8T9xfCiQfVpYhtj5Ri/lM49KdFWpT1b6GZZjadJE4groXNwJN5F4n9f6YrBXAgXAMbbbYrZadJNBmJaoNPIk/wCnK3A3GsqwBYnwhiADDExcT4mw1Bo7uNIWZBB59IgxYXgbCwizOfRhpjSFY6ZJ8V/GSGmSTcmZO14kwcL4f+IY1asmkpiBINVuSDy2k+YG5kZra5PJNXHeVGNOjMTF2O2mmvPpMRPU2w0dmqFGqjKngRGhqQ1LU1f/AFSYcE7xa3OLYiy7hmJddNVG092QNK09kNMKSuggfF5EcsMVbLoWDg6XFg62aBtfmP5TI8sTclzFFS7LUkJ7tQVclmRjueeht0O1vhMfLJbEeS4Mk1tD1kKupjU6lZRRcTe6m9weRIvgrlc86KDUXWJjWi3A6sgvtzWfRRjx6K1KxdHu1NQlRSJ8LuDB2YTUWQZEi+2EZL7TcJpVYp1c4abmo5Q1AXBAApNzEEmmLz8u2Oe8S4W9CoabEEg2Zbqw3kHzx0ztBkGqU6FeADpfx7rFQmopI3W7NO4gzqsYAZfhesNTqHkDTBCzIBLWXYWEdZxjlnca6sPFjlhLO2vBOyfhDM86gLeWGPLcCpUluaSDra/3nEuTpMFVQdlAwA45w6u0gMgkGNRiT0nb7jGMyuWXLa4zHHiC1TI0GkA03/8AKftvgZxLhtJgFKKV/fTAB+zTBaRZwKzkzT1Bgo+W4Nz6TgvU4LWpZepUlpUTE26fpi85rqpwu5uwL4rw+mEhQFHnYDAdMpopq6EMjbxyM3H154hz2VOh2q1tTAEook33uCIECfWcdK7c8HoZWnSZDSRoVGpTp1qBAdVmbRBPQyTa+/jmvrl819vmnNc1lgyzaPyxb4LxdxTOXZrrenLEagLmmSPK49MT18toeJlTt6f2/e+BXEcoV8S203BHXl6mf16Y1c5my7MaQnfe0yOf1x1js1xFc1lUqm7HwvFvGtm+vxejY5NkM2K1JXCxaCOjD4gP3zwZ7I8RrU3ejRaNfiAtEjwsbj/bhU8eK6LxykPw1YqyoQh8TAsB1sAZtbY3IsccUp50gs5J6NWoibdK9A7jzj0646bW4jnadJnqGnpVGZvADYKSbWnbbHNbt/mR+IVP9WixTMUvW0n0cQepGFFZV5TzKitl0XSqO4Zu6qjuCo+YKfFTvYqSBOB/aCqBmatVHZCXhXQSrC0yQY33BkEY24XQFXM6tLOpqIpjQjKNS3qUlsUa0nyJ8sVMqiPUdxGlZJanTZgGO2umbRGoEgdCOotGl6vxCvRg1aNiP+pT2YdYup9iB5DEdbjNFlLbEDYCJPKRy9dsDKTspJpkje9BiV350mOoYM5ejVcoKYQ1tAd6wpCaSsZphRECoU0uXPwh7FYJL3SsinR4BWULXfQZAcAuF06hqUvr0iCLwCdiDG2CNBs9QprVFdUotIUjNIqE3sIqwSCDI3scMGW4GxVTV76uEkMrVGeSRM6jaOoMC/lfyn2cZqNNKwDQSxm1NZBnSpOmeRIvuYE2WwT85nM5VkNmFfrozFNiZ5Srl232E+mK44RX0FEp1HdrHSGJVegGmRJiTbYDnczxfsloPeZYwyEnRuDEkFZ2NvhYmeR2UwcM4elfu2VdDKshGJVXI8K1DFyrNMsLyI2bUHstKvA+KVcoXFRXhljqRuNjZhBNiRHI7zDmOM96xLBoUbE+IqCSSfPxNttYDbDFl+IVqVGnR1TU8a6GFOokd5Penwm/xUgm0LNgBNjMtUplan+RTBMaVoI7O1oCq4gb3giLCCThGD5SvTMvSYMpiVG4A8XiUiQJBE8xgfmAQ7gX8R2gje378sOVbK03dGZUSqTpDU6SsrkqWKsjMe7OkFgQWUhTZcQv2eoliprqGHiK928qGLAaidMmVbkIjzGGEbqcxUWmDEmC3RRuT6DzuY64YMoCGSFanlgCtKoCIUgkMzyZAYzDbSTNjOFvIVylKoVHjrRTUnkOce+/+zBPI1aypoVlQbCJIjbY22tiKuQwvwuo5DCpDoTpJWYmxB6qYEj0O4BBHhK1KnNAymGXmD0sLg7g8weWF3I1q9JSEZWHQg+EdFAIkD+H6chi7ls9mS61QEJHhlCF1LNxDq1wdpNjPU4nhR2ytBk+Qf8AE4qcWy+lhWVWRylQEqF8R0hwGBsbUjuJ6HEPC+J94gLpXE8+8HWCIRlIINiI5HHlVFzS6KaFTPiZ6cFQQyk+IeIkExuJF9jg1BvaatkarpTy4AUIyaqg5ohBKhTcMYA5gC88sAu0tJ8qsjLu6qQC6kaKaE+JtMyIWbAYeMrRCAKLACBN/rjZ6TXuGHSMO+KZdtMM7j053TqaZIvghK10ggR54141wc0SXQHu+Y50/X+Xz5c9pNPK5nSIjHHn47jXdjlMoly3C6WXOpVlzbVufQdMG8zlA1F0qW1LtgVl85TY6XgzaMBeO5OmsmnmGUQdQ74uQeXxEx7YJvsqApw5alSnSuSzhLAkxPiMC5hQxt0x1Q16BDhcvUbX4XVaJDODaCXjVudzhT/w44aapeugGmmvd02OxYwXI9BA/wCRHXD5Uy7gSdwJJBxv48bI5PLlLdOK8WyRQvTKuuhjAcAMF3WYJEleki2+BFRBEEm31+mHvtpWSpWDoxaadzB0kqTMMbNAgEjCXPL2ONZXPYH8ErsjPTHM6on2Yfb64ZezGZK5+geTMUN/4lKx9SPphYDFa6tG4IMRsADy2+H9zgtw+tGYyzXH+fS//IoIw6UdrfLK4NJgCrAqR5EQR9Dj540vTYMjEOJAYGDGx26jlj6TVrjbcYRqXCKNbhaPUp63pJVKFbOIqVPDIBJHkQR5YUulZY7cw4BXpGrSD0oqU2LLVS2opLtrB3spuDPlzxrVyVRVDy1db6a1FzrHK8bbbEDbri9wzIJWzS0aBWTTcK2oxLqaQ1AkmB3guZNp54E8Z4NWyNfRVU03ChgyvAKEsAQ6kwCVazdMUmVLw6lTzFVRUqBkEtUL0ylVEUFmhksSQNIk7so54ZsvmPCcyyuKpJYhY/yywJhSWnw+FYIA8GAXDOKVO7zLUW1v3SUwXpKWBqOFK6l+IwGYH+QmLYP5jLy+WqFRoqygIX4g66gZmCYDbdcF6PGbuknBuLDNqxeBUSBL6mQTMMiU1MHwmbje8g4lzGZCsVprTGr4mp03Vv8ALKkaRUaQYLAnaPqAXZTOUsrSrvVZi0lFppo1Ky7M0nUFm0qIvGqZGNTxWtmwrVI8NVVQAEQGV9QgDaVQiPPzwJ+6F+G8V7/Vq1KytBEhdUfA2oQQQJBvcqOTRjTM8Io1F76lLZimXTuqUS5JLUiSW0og8ZJiNI07gYBZMaMxURiQNMCdlU1ULWJgTI+hnBLj+Zpoo0ONTudOpWnwqN1Sf4hBJO4tF8H0PMvkKyK72DswhCmjQSZJOk2UjxTdbTG+GVuHPUjSVQAVVUFiG+OFbQill1qFJgm5+EbsE4ZUruKbKGqGkNDSjQQG1ATINgQoJGzeQwe4NxjuGWlVpMlNqhJYNUOinB0oKexhgPFvE2nBd/BNfVXL8MdQWqmRqBdvGJaSIAJVifESS4iSCAflQ+H9qK9CkFFSroLMVUVqiBdifhN7nnt74ee1vGnpWRC1JgHpswiVjVs3lpMGI1C0jHNgxO1IOvLUrNHW6kb+fTDm/pX/AE6Bl+HE16VGGbRTLtELpLb7+bet8NuS4PSEag3nBFve/wBsBeH1SOIVRpLSkWIsAVM3PlHvhrZx0Yev/pnGd7aRqMnTUwqkjkdQ/LRONfw8NrpgA81M6W2ub2b+YD1BtGpe+5/L88T0qpJCrBY2FwQPMxfbl+QvhK4SZJHdvBABP+YpVAQYENYSTAA6EbG2GTL0wogYiyeXCLFyeZO5PX+2JKpK+KJHPGkx0bfXq2NxjZxq2JU9Vjf0IIPuMValPUNSEBo3H5HFOpnKqkBqZmd12ax+hxR+q9mq5WNaFx/FTEsPVfi+k+gwr5vhaVhUbLrUVl3pvTanqP8ALqAE2Pl6TOGT8SJi89OYx73jHY+5HPpP9sTeeKrHePTmOZ7N5oGfw6v/ALysfUkxhY4pU0nT+HoqbgFdJBIMGNIgkEe30x2LimeK/wCrSpKNy5BnqBfbzwgvlKNVqndU2zDVGkmiGppP8RaoSGY9VUep55/jjT8uQt2D7UU6FDuXBOlpQgEhVaSdUAmNXQEy23MNFftFlQR31bVMQO7cJ9I382JjywA4DwCpRJqUg9JtMaWKtPOBAteN5vG2CWX4hWqJJps02jumUgnk0krbmQfbF3bnuPIZ2u4gmYKxcIKgkMjSCP5GMWgwYN8cxWpYR6+17469muDtW+WCQQdIAiRc7b354TONdgsxQmpTAekiyRq8Yi5OkKBAvsScEicsaTqmUepVRaQZyupm2GlRqLtvsqyd+WLOWzGmpQqNJpirTaQOQdSfti9wPhz1mzBU92Uy7ggBfFrtpMDYrruL2wOy/BzIDNeQFADEk7iwvy3Awuyd14XxWnXujAjcDnHOx/ScLeXqVMvlFQwl6sk2OlqrssHlKkeYttiPszwVqSzUBkx4QCQvKdvriPtLxGkjf5kqDMahH0nGe+W8x43SdmuJwXNJih1KpIZluSYYsLghUcT0nzxJwzIkGtUr5tWZqZVUpv31QXLksXA0ABWHhOoy0bGa+ZopMrpYFtTeekCLHeAz/U48zmQYtIIV1BLktAhdxtF5UAefri0a3V3J8GFN6aQzOhMKKbAtWs1SrqIKlNGhVI5CL3nTjXC61NgAVIoaXSkGQOgYkhWUlWGnxIJ3CqRzBT6nE6yO3dVqirMACo2kdABMC2LWT4qarTmGipIK1wAHBiIcxDCOZ6kHUDAvuMurwnFGc6SoDmtLFacPDVCTEGNibX9Di9xLLaVLjWVIGlWAVEhvFFzHjDEjYhhJOI/w6me+Qx8Xe0V1qdr6Z1L6CdxtOIqVLKl1FTMgyRp1irCkn5jUUBR1P354Q3u7ecPXva4ZTGxBdR4mHiGoJAA3Ec4kxuLfEqtXNDQpVsx30wGABA009NIMSLOCsk3IMTMY24pSZaooUnpghfE1Jiz9IsIpnkW3vYc8R8SBolXgF2hUUeEDSAFUR8KKIMDpvJnDKjHCcxWq0qah47tSVUQNWo+OY8Ji8QB4SY2nF00+8oN3rECiKeltMAE+CFVrqp8MybEDphNyVFsuiAEENcgyZ6tCgmL7xyMSRjzN1qlZ9OmIAg3MzswPMEfntM4ZNs9xMaDJkAOoF4hlKJAP8NOfqPLEfC6NQKVCoRY/CXNwNwu23v7Y2/8Al2s8oiF3mYA5aQJk2AGnnzI6xi/luHVlRQrvRqr4aiEvSkKFCNqU+ORI8on5pK4ODqZ3u80lcbVEGwknUIgDrMW8sM1PN6hJFQeTIwP0jCFUqNUy6wYNM6bbwxlSfKwA9Dhv4PnTmU1NYL4XAN2cDxei9BudtheLF41fbMA2DCP4jYC8c9zvvYfbB3s9lxp7y0GQvOepnmZtPkcCkBMBQRcAf0A/fthmQaFAXxBbEbe48/L8sGMXG9cTz25YrnPFB4gSOuJVcPdDcbg7jyIxpWcGxxopVTj+Xn49J5g4spxig9u8WT54FZ3hK1CBNhfwgQP74pP2YTqRHQ4D1DAeFgtqVzMz+4wA7TZ2pTYUaZ1VWuQCYUE2J/d8UV4O1Ik0sxUUja5I+htiBchmTZKrw8kulJVLDa9SPW84AgbgKWqZ2qsn/wARojyVefsMG+HcRpqAmXpNUj5yO7X6kaj9MBafAnptIoMzH/Ud1M+4LNielxylSOmTXqi3d0l8KnoSeflv5YC2ckzpjU66I/iIAnlfbEjVEVTUqVBAEzO2FXheZqV60V6sEX7pNkH8x5G/O/lipnc8MzmFo0BFJGEkfOw5kxcC8epwGcK+ePgNNiNWwI3na0ffF6m7bMoPUjY+xwBDg5hQBamsT57YN99GAaLfAOyNKiKhpu81CZ1qpAIkARAkCTueeGCmKdNVkrrCgFgumbQTHIE8pwK1jxAVSBLEgRYEkzfYXxlDP0asmFN+cH8xhahaEG4tl13rIP8AlbFc8bypkGtTI5gmZ9owO4hxOmjijSpoW52ED6DfFyllzpLuiiIPl5+lsB6VMzwrIZj/AE6RkG6rpI63QAr64FUewuV31VXVyWCu8qvMRYatzdtXrgpnOOIwdEWwBDQB05/u+LJzyrAgACd5/pAwqNAGe7BZNqZUIFJ2dTDA+RmPYi+B6/4S0Y8WZqn0RB+c4ZM5xhVUk6Yjr/bFir2loqPi26Xxnnl6qx8cvwt5X/CvLU2DLWzWoXBDohB9UQH74IP2VQQWLVNJBGsIxkGbnQCbj5iceZzt3RUwPzAxe4V2jp5gwkE7+3XGf5Kr8WP6UKHZalTqPWWdVQksCqRJJJgd3IuTgDxrsc9R1fvKmpRE6VaZYtYLpCm4ExfSJvjpLadMzEeU/bAXN5ttgrCeaxb9R6YuZZdouGH6cu7TcLZYRWBMH5Dr3JNptuTb2F7e9m+EV6lVWC+BaYCsSGDeIkHwkx4iZEkrAmJw18R4QzOtRySy21Dcf7kj7jrgPxLj9XLrFPTOq/MadiUPIbWIbaBEzisfJvtHk8OuYbKGUWhTqd5VValUoAzsFEAMQFnlvME3A62UamWzOUY/hMw4D3eKfeSwtciw+uA+RRM1mGrVGqOC3jZiznSTOlQSTpW3nBHPYjl1y7VaoUZruVIFPuHZJidRIkSJ2bnB6Y00wtQZJ+7dtQlHEOPLn7jce+L+QzH4R3K6nBW4HzCZRh9dxbfFSrTB2MHqL3vzFvfa+PVqkQpABUyp6D/+TzH7Cpzg/wDAMwKtZAp16QSWAhRuQLmZmLb8zhiqZhUuXUdQTuP64VOwqeCrU06dbaY8wNTGfTRf+mGGrl1mCoPn1w8ZqNo9epTcgpUGrkZ0n67Y8zRcCSrH+ZBM+oFvoR6YhbJqdhjejwq+oEg+WKUXeIcZakxirSBvaprT7Mg+04G1OPZmp8OYy4nksN+eOipRdRL1SFHU/wBcLj9r8u2ZGWoL3r+IvUgFaYUEkz1tAHUjAW1DhHZyvXcNmKzGkL6R4S59ohfpM8sOwUAQOXTAPsvmJpiozS1UkgE3gHf0wQzec0QP4jHpzOJNu6lrnC52j4UKgMM6nmUYgkdDHxDyOGGrV2HXA/OuJI2JwFSgvCq60u7y4Tu3gMykipE7aTaPMMZwe4Vw4ZSntNQjbphY7YZrOZSKuWqHuWs66QdL9dpAb1iR54Wsn27rhoqEm94387HAn2kda4Mhks1vXFnO1XM6cKOT7e5Xu41OvUsvP2tjKv8AiHQRfAVc8hqgeuEr2i3x8tQp3Yd7W8KqBcD5ifsMVaGZWjR8N2A3wD4dxVszmGqMyvVK6t4VVBAAETaT0wYp8Or1zEUwux8R9bQt+X1GFsbWOFZ2llqT5qufPzY8lE88A+I9pqudP/UFOlNqaMJ8pO5wz1uFAU5aoaZAs0aqYFiBGmRtdiD6Dcc5ygpUiKraK1KoIJNMTKsZZQRfzJube5tPuNPxFUVmJeSIBtfbfrgXme1TTMqD7T9fbBxuGZc3FGl1kIon3AxZo0kUQqqo6AAD7DE7PdKeVz75motPU5DG5B2X5j0264Yv/hdPnqb/AHMf/wBSBi6Dve2IDU8xibyUteUMqifCiL5hRP1icaNl4YsjNTY76CAD/wASpH0jHtSp5ziJjOFo5bFipxDNaahpVHZkQnTCkWmJAuL2meeK34jP6e8NSkDaQA1ieQJIk35dDiOoimJgwZ2mD5SDfFjO5LvvFrIRZGm2ljfYRJ6FpjlHTTDDHXSc/JlvtRzvaLM0mU1gKiMJV0YEbxIImY23tz86OYzPep3oN5IIOwN+loMjEnGzVdBRBnXBMmQo5N1BIlRzIJ5bKvCqmlzSYWYwRMXG4n2IwZYf4jDy3+4YyNYUkknSii5HPy3uSTiw9U09lpw14KrbqIaSDtaTyxROVNdlprBpU4kg/G0GYvsNt7kk88ejg+caAKdQBRAkESPVdxjT4xvZs43wRsuTVpDXS5i5ZB+q+cSOfUj0ZXE9Ohn7jDv3pxSyXZ6m+apMvhOsMUtpZR4mheRtuPpzxlK09TNkMh+Hy1Cmdx8X+5jLD2mPbFyhm6cRUt0ON+JUGZkAjSDq8+cjFd+G3F7Y1awWy6U4lbjEHEuMU6I/iY/CiiWb2GKfFMx3ShVuzQFUbk8sD3yRpoRBL1DDvJk9FWL6R7dTF4ZaLvaPM5jME983d0gpY00YaoEm5mJjpbzjEPZThf4bK1swyhC6eBeYU+KTOxI0kDkN7kwarcCppTevmPBRTxNT/wDE0+IKzG5XVyETeZnEfa6rGUdWIBYSxB8RJI1QI35dBP1VMPyWbhcsgm1FTabSoJ+5ODj1i7U9R+Uz6jn+eECjnmqZdWU6KmXJA02OglitxzAgXnbzw0dmM62ZWm9TxGSC0C0Md4ETEdMIbFc5xGM13Z+WmLTzMx9pxDm8xD73iPfAHM5rXxGreQCFEdQAP64ucRcl2iZn/wB8BbW2lmIBNuXLa4/XCf207KK6mtllAqL8VNR8Qj5RyPQCx5XsW7J1QFL9In6CcSE67qNvvgTrbhy0m5zA5HG4oT8wHvh77X8Fma1NfFI1qOc/P/X1nrgHlODBiNf0G3154Eeoj2HpOaoEeA7sRHhmTYdbCek+WOtpmKS+AGNhtYeXrt9cc14fUNMMDIkwHWCAeWq/ht1jynBEVqqjTVCqzCVC/ItxqJJ3a8fXGGdz95MZ/O/0vHWraMdo+NCmCiXMQTyH9T5fXHJuL5zSdPnYRtO9h+WDHHOK6RpkE8oO46nCnnCWaTfG0jK0/dnM2TlaZYgEAjcHYkL9QBgmKu2Pf8OeKZH8CmXzCBX1OTUIgHxsV8anULQLwMUc1naZZjT1Kk+DVvE2mP8A363xOWP1pjVt388Qu52/f2xW/GcyfTEBzk+Q88Qrayak/vbGr2ZlIupjqCedxa30xF+MMEAnTIJsBf13xE+bJsP7/fD0W0taqYI07/vliY8TJpgaJdRCmwQjkWWxJHQQG5xtgY+YgwRPrjd66+nlfDm4Vm2SbktLEyxNyT16fToBsMBOO8PH/UBIM+Lpsb22uB9cE2qrc3xDVr6gR1H7OCW7F1pe4OjpQGimWeRCs0CGmTzvzi2/pg72l4xUyiUFoFldwzVBCtbwhesDUKgHocLAzrhiUYoBAEaT8oDG4O5EwPLnjRmYksXZidyzEn6nl5bY0ufxlMa6JVqgXJgesH+uDHY2nqeq+mAqgAkGST6i8Bfvill+GBLhBqPzFpwycGy0Ub/MxJj2H9friMO22l5jG+0/1xTz3ElpLYF2PwoolmPKAN8QcWzjKdOkjoeR98KnFOM1ssFqIFLVJkMDOm2kSDYbmPMY1XoQpVHps1bMf9cg6KYMikp5SLFzzIsBYTcmdeO1ERTUTmBHSSoO/WY9cI7duGLTUpAHqpMfRv64scc7WO1JX7k6ZVgTKggEnfnvuOgwbG4L9reJ06wSnmKppo7TA3YLDaRa5JtttPPA/jjtWpl2VlXUdKsCDpDEBmBEiwsDsPPAnhXF1zeYotVp6HRZojXIJ5tsJIEGOVjfB+vSLoZ+Vm5zPM/efY/RVO9lzgoCtB+ZT7xODPYGvPfaPC9JidJ2IcD9Ub0MYBVJVzp3U/advvi72TfusxV5CrSYn1DKR9AW9pwjaU65ObZhaW1Gb85MHnAv7HBjNEs07dbb/wB8L6H/ADdRHMwehn9j64acnTD+JbtYH1P7N/LATbLJc3sRMfX+v2xb4Q41EcsQj5ptII/fPEWWqBWAPPfAIMZ/KAggW1fsjzGEjO5BqVXSbLaP19/64eKtcCDPP9/bGuY4etdb9LEfKf1HlhHYTqHDKdavUh2oslMHv1aR/CKbIbMJE8rc8VO0OeFGgtLW1SoZ8RAUXYsxVdlUTpVOQjE/EqL5euwJ8DaQDuCb2PQ7xPn0wncSzffVmY/DML/tG31398Nhl2p1FJBaCR16/rjRwL+EsI35i/QeU+mL2aACH6D3/Z+mPMi8ch6/lgC/lxAAta1vtiwJxHRreWJ1adhP3xC2pnG6pPkMRsT0IONtDYAkfY8/0/f64iBA6Y20bXnGrnywg0qVPMnED32tjaoxxWrVNPxYZMLH3xDUqbbYlCzcyJxp+GHngCFq3n98aaj1xY7iDtjNGGTtTif7HB7gbf5UdCeeF/XYwL+kYzKI5OpGK1BsbwRvpI2OFhxWpnq01fwsJwL4zwBK19N/K2BnEu01Wmv/AER3nUN4fOxEz5eeKvBK+azR73MHRQHw01/1T589A6fMbbTOtU0ynYmglQVagDxdUJkE9TyI8tvyK323zBr1KdICZJMdYIgemHj8WWJFySPTCJmQH4gt7KeXlLR6EwMIr0t8R4CAtErGpTomLgxKsPdQPPVHPB+nUmiSzSRFoEkgWnpY8umBncBg6PMMdW8QwbUpBFwQRI5j2xcpIwR5MkgQf4wCYbfeGv0PtgLRNzNKGLfX3xNkaRFVb2Mj6qQPuRixnFEsPlFiYsBtJ/tfA6vWIIgxpiOgI298BrTrpO0AWjle2DOUDBe8pkaltcTImYjpI/LAHN1ZlgPC0Eeh/vI3wV4FV1grcGAQf0+4xJ9j1KstWm9RQBAgjmref9f6Wgy+VDHUJIG3tipTfQCxEHYqNnA5HaRtztg9wjN0qylUs/NDvt9/UYZRBUyoOxPp+mLHDaDXEn28v3GNnBHLnFvz9f3fE9IaGuReI9eY2wKeZ3haVFIZVMiDOxHn+7G+OQdruzj5CqpILUXnQ8+V0JA+IXjqL8jHZ8xUKsCfhO/l640zwSqhVlWpTaJVgGU+oa2BGWO3BqFBqsE2Rdh+Z/L6YM5fJiLRGOktwXJGxogA2GiUg+1o5388COK9iWKMcs4cGRpe0HoSBH/aOWJqfTTn+d4qlM6VXUfoMXuE1q9cnQAAN4UQs7AsxAE+ZvirW4WFrBc1Tak67gzpYcjK/EJ5qY5ThsoZTNvSVaeYyiUlnTTpoKcg730sRM7hlPPcTiuGfJX4zxM0Si6u8fxd4CmhbRo0k+I/NMqIgROCVZFVKDd4jd/SWqQpk053VuhGKXE+zTA6qtabt/OzA82abtJJLc5FhzF5gimNKCxgEnc4VkEtMN9rycRVMuxvGL7uixLAFjCgSWY8gALk7bdce0KyMxp3DrurqQfWDbmPO+JWD1srsb2iRH9MQVTpExPkov73wxVcqLbemKWYyDE7eHeQ0EWFvDy5X++CDQLlqneMbQBuScWTQxFm+H1FiCSDzGshR5nfEPc1BBGs+xg32kCfqMBJHQ4iNPrGK9bP1UJDKLc9LDFihn0I8bUweg/9WHotuzauZN/b9MaPW/2nEgpETJt+/PEFWlzFuk4hquZXMd8wpuoa0za3r6yMEq7aRHl7D0wN4GsFyLtYe1z+/QYziebVd2BItAv99hfGuPRxBmnAJYdDhOymXJqNU/m3Pl/bB3OZolSAInzxFwrJBw0iVnn6DDU1ylXWxa2kX9fO/LyxM2dCLUXTrV7pFirG7gE9ZLc9z5DF1uEqoIFp/cYCZrLMRDKWXb1AMj3kT6gYVARxHM6kCae7QHaZk7XO5OBWYpxygeWC2eouqjQheNixggdJ+b1JHvvhX4jxQ0/C6MH5BuXmBER7nAm8CWRqxqo8xLL6E+Iexv8A8jgrwZ4e/MR/T7451Vz1QsHBIYXB3P3/ACw3cA4ktb+WqBdeu11HMeXL81ZU45y8HWpRJHUnb98sUHy5IkEhhtEgjofTG+a4m4SUOlv9s4H5fjBqEhoFROXIibkc/wCmFKs1cF40HHc5ixNg8wDvv053xfzdPu+hi/QjzvhMUCwNmJ2i0dcHuG8R7s91Xk0z8LG+nynePLy9ZoQZfM60gCZ6ix57focVs5m9SdJ3j6fliHgh0VHpySskg8jfYHnf88XqGTVqu3gUgnzZt7YDV8jVJUgqTtBjbf7eePM+5ydIZlVLksgr0xcuhIWRHNJF4uAR0I37Qcd0TSyyq9RficqWSn5BVu5HQe/TEvAqNdE7zM1HdyJCPpGnzKqLHos29dglTtVwhczQcATUoksh5mN1/wCQER1jphPGepKqMH8MRaNxuDHMdDjo9GYL79ANptH3j64XOPdkMvXE1ADUHzizHf4osV9dsReE5Y7LWYqNm1Jy1KpV0EBiiyATcAn2P26jChWydR3CFGVjFmBBjrG8Ye+z5rZMlOH1qJVyzOjONwANXwmRA6zzgzi5nO1OZqpXSpk6TalIFQaQwkBAykmZAg7CIxTLRNzfZjMtpemwOkba9JEHcEkCfpibs52dzhzOt4JVWL6qgYkWJvJE2B6wJjDPnGqso0FFJ31XiekTMeeFTilWvlnWnSZhTDu6BpsDEorD4lkuORhzIE4MbvsZTXJjrFZgMHi/hBt1BOwiD9JE41qlFIkgTtIN/SBf2wlZKpUpg+M+KJsLxtuDiX8S++o9BIkjnbmPbE2HMjj3QuSNh8UwI35Yp5ykhCkVANexsQ0iQb+XQjcYDHjNZmsyqYiABLDpLSfPEdPi1ZYHevafiJIv9Z98GqftBTjOQ0prKFyOgIIHUwZj+vqcAaGYCjw5YHqZJn/txpWyhINQQbwT1NhF9zcW5SMFeGLXpqR3Ja+zFdK/7Zm55jyHXD6Lt1Ku6gwZ/LEZYdLdT/fGYzEtE2XzSqtUybRAPOZAAH6YoHh9SpcKV8+ft/XGYzGk6Vi9PAn2tBiZPLBzL5FUAAjGYzDUn/DiOuI/w6xtjMZgIOr5FVHwiPPAbtX2fp5jKuCsNTBZTHzAdehFj648xmEV6cqpcOBFhvf2xDVo93DTBF1IN7dMe4zCjCzQxw3tGaw7t1AcA+KQAwAkzNtUA2G/IcsaZuZDobi4I/fTGYzBlNKxytHuHcUWsniADgDUPtI8j9sGUfUoHIdT74zGYGsWMq9TT4G8MzG5W4kr6ifD54BcZ7X5jS9HL2mQ1WPF0IWdrc+WMxmHCtX+zGbr0AtPu0qQfCxXxdbmYN+ZE4b85m2chXIFvFyHU4zGYDjcVZgyVUWQRLMf4o3267SSfJe7SivUOhSq07alDkO3XUymAI+X7nYe4zGOWTSSUr1adWmwSmhLgWYmyjaZJ3gxA64JZbLWVajVHZTMu50g8iEnSN7QCfPHmMxcu4wuMlbsHPiNTSP5UAPO0tqMX6DAVGVS9Qsrw0TVXVtzncXmNIkCNsZjMPFGS7w7s2TRWrUoVNDjVrD6gBNh4CYtB8VxecVcp2bGq7NU6hFNuhsDP2xmMwXs5OGnE+DpSCllqrJMKxAJ35aJvEx0wPp5HxD/AC2g/NUMAe0av+w4zGYd4TJsZytLuWmUIjSAKSEA85FXUJ84GPPxKIWPeElmJNgADYWCAKBHTGYzC7VrT//Z"/>
          <p:cNvSpPr>
            <a:spLocks noChangeAspect="1" noChangeArrowheads="1"/>
          </p:cNvSpPr>
          <p:nvPr/>
        </p:nvSpPr>
        <p:spPr bwMode="auto">
          <a:xfrm>
            <a:off x="189905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xQSEhUTExQWFhUVGRwbGRgYFxobHBgbIBwaGhgcIB0ZHCggHiAlGxoYITEhJSkrLi4uGB8zODMsNygtLisBCgoKDg0OGxAQFywkHyQsLCwsLCwsLCwsLCwsLCwsLCwsLCwsLCwsLCwsLCwsLCwsLCwsLCwsLCwsLCwsLCwsK//AABEIAMgA/QMBIgACEQEDEQH/xAAcAAACAgMBAQAAAAAAAAAAAAAFBgMEAAIHAQj/xABDEAACAQIEAwYEBAQFAgQHAAABAhEDIQAEEjEFQVEGEyJhcYEyQpGhFLHB8FJi0eEHI0NygjOiU5Li8RUWY7KzwtL/xAAZAQADAQEBAAAAAAAAAAAAAAAAAQIDBAX/xAAlEQEBAAICAwACAQUBAAAAAAAAAQIRITEDEkETUXEiQlJhgQT/2gAMAwEAAhEDEQA/ADHZLtdQzLdwjOz+J7oRbcz09fPzw3UDIBuJ67j1widk8yuUfuSiqlQ/9SADqPJjzE/TDyDhoiwBj0DFapmgs8yOX98Da2cqs0A6V/lF49f6YjLyYxpj47kNNA3MDzxrTqqdjPp/XbAX8GW3n13P1OLGU4RVfwq2hQQYM3N7jmOtiMRj5Lb00vjknYsJ5KTHt+ZGBXGeHHMroFvEpM+Rk7Tgzl+HaGA18rRqOxkmWJ58sWBlAIJJMmwPI3PTy+2LtrPUAeE5F6SqHgkAixPUdQMX9cYm41m6VBC9SpTQC/jYC3kNz7DCbU7eZcgwrMRzUqB/3MD7Rg2JC322zZBIaQWOogjzP2kn/wAuAHYvLipnDVIlaCz56mBVY9tZ9QMPQ7S5bMAhlcg7pVpd4sR/LqHXe9zyiN8tkstTo1KmXCrqIaEMgmwMgnwgDkIgnzOMbP6dO3x5+/l3Z+gDtLnZaAIAEbkmBYT7b+mI+wnAu9z61HEmivekGYRjakvrfV6qRywL4rn1WoHcalW5Q7N0B6idx0nHQv8ADbLEZQ5h/jzTmoSYkrJCTHXxP/zxPg8fq0/9vm3Jjia9Bv641Y42BxhXHU81gxGy39sSbY1bf2wgSP8AEemQKFYcnKRy8a23/mQYi44AeFoWHi7qiffwTt74P9teH99kq6gSQutQN5SHgeZAYe+FyrmI4ZRqMFdRSokqRINlEeoY8+mFROyRWZEfUs/FtNyvIEiwIP5YMaYvsJnEXaHLgpr/AA4ps/MEHdTYgGxvI84xHl6peirH4isx589/PFS6RZt5UljO3Q4IZcs9IU1RmLCAFBJb2G+KYnSoiSTy+wx0bhmWXKUkXeqy+JuhidIPIAwJ5m/TChlM9gMw6eN6NEmCBUqXFwflBB+uNOMdjc0lIsqiso3NJtdvSzH2Bw357imXpQrlmqHdERqjD1CgwfXEnD85SqGaDkVFElGDI4HmrAGPaMPSnDa6kbdfuPXAuuWDaognfzx23tn2VXOo1eioXMoJqILd6B8wH8f57HkRyTMZaZpnf5ZGx6f26/Y6Kq9CvK+R+x2/frjd1jFekJlWsNv7+mJ1OpQYvzw4ixDxKkdE8g2/X7A3J6YqZfKVHEojEdQpj64YeHVpUrAZkMwRIINwsc/mt54D5rJVWC6rkT8bCfvfBRHXOK5JUj5qbiUPOOhjmDY4M9la1Sqj0m3pQNU/KZI25gCPcY8p5cVKb09yvjTexHxCfNfyxpwCuqJWDOqfC12CzvHikbdPP6Rld4rwmshmrSRRG5nYdf09cQVc5So3dhq6A7eWKGZNRv8ApgleqiQffC/xCgqCa1SlTvY1KiL9BM+wnHP/AMdd/kXzXbKJFJff+2KuT7X1jVUl4BMG207W9sKWc47lKZMO1a3+lTMDp4ngbeuBz9qD/pZZRHOoxa/oukffD9c7eC98JOXTsrXK1DVerVd25u8hRayqIVZi8CT1wvcc7XVqzlMuzIoN31HUdxIv4Rvtc+WxFcF49mK6O1dl0yECrTRQJPkJO/Mmy9cVcxljrBuA4t1kE2va6nbyxttzyBrjWfESQ0+/ISTfb8sTEd1Yq8RZgYG0Hn6bkT54np5c1DI3k8oI/Ubf35i5UoalVY3aWm0yGC+UkTJ/thKDteqNSFxciPC1uun4o6g/2lY1J1ISrRvbUVkHxEfELCZG8GxsNsxlITQsyplCLctRBjnH3HnjxeIMsLW3g6X5mRzI6jnvK87YNHsO41SqVXpqAZchbX0nYz+d8PPA+1lTK6aTjvKKwqj50UWUA84jY/UYWspmzqU2DgSrAQWHmNpgkH1w0tQFakCYDx8UWm02BuPf3w8cddF5PJcuaeMlxOnWQPSYMp+oPQjcHyxbFYY5Jl69fJ1S4WP4ovTqD9DzixF8OOU48lZFdQR5cwehw9ohtFQHGjfmMLdPih+Y42HGYI8U+uF7Q9CueqeF1mxU/Qg45Nw7MFOH/h6m7rRrUv5qbuGZf+L6vX0GOg5ziyOpEwTb9MK9SjTPB8pUYAlKSAdbwP8A7ghPkCOeDey0WuIABlLExIFySIaJMYj4fm4UowIKM0xeJYsNrjcjF6vXgMgpJVRoMMWDgiYKuuxgmdwRuMDeIZakXc62U631B1hSQT8LqWETNn0nFfE0xdnqmqvTXcFhflIEj7jHROJNFMutm2WeRNv1GOPdncwaVekS4+LbUDIi15vBvO/tjtGTUP4SfC1wY5EWP5HDkG+WuR4aKCaVufmbm7cyT6/TEmZya1QAxIdTKOPipt1Un7jYiQZGL1cEW6ffACjVzAzWk0oo3PeSDMiwAmRHmOvlgUsUarFiLLmKQDMBsymQHUH5Gg25GQcKH+InZ9KiNnKY0n/WQCRq5MB0Ox9dR2aXniCCBU+alLKfKPEvowEHEXGMorJUU/DUGlvQ+FvsT9cBPnzNgOmrYzDHz5H35+frjMnm9KBdMsT15WG3Uxiu1TTqU3mx9d/zx5okaojn+mBInQ43mI7uke5Q28IAJm0Tv77+eB1XKVCbB2kTOrzPXzBxbpqliD9v3+eGTK8JXMU1ddMiQ2pZvMwJB6/QjD5pdH7s3SNJ0+Mgndn1cunK09MD+NZNVLhtgSoA3MEnpaw+82FxJU4qFUOaQpvJiGJ8hYLMk2AAJuBE2wOrL3h1sQRuVNwJPhBgwW56BqCxJDMQxiLuidxOhUrNIYxAvPIWEBTLC24tv4m3wPTgEG9ieXP9/wBeeHLPVPD4WB1E6i27crRANukc+pwO8VVwlJS7+W8dZ2UeZgCcACsvwoIb8vzxZQogve3tg7kOzLPUCNqqvuadIrC/76r+FedgDPI4ceznZUNrOkZfu3amVVdb2g6hVeTBkRY4RxzlKxELBVTDXG4E3E/niz+JSeumWPkbBfvP0wQ/xK4eKFcaWZhESxliQFdwTA5VVPucJa5mCY57+uJ2uGtMyHIgXEweckwJ+3/mxrnmCxTmbT6RMX9b/XAKhnCLris3EGLlrmf0wtr1wNcQzmkMT8TMdtwsad/P9cBqzlvEb2AHoNh7k4jZ2aWMwLknn6nzxFTchdfIR/bFys7KuBysr6R6TJn2b7YZezfGFUtSquFmCnmZII9948jhO/EfMZ99vP8AflivXQ1ATyB/XDTenXsxBAFiCPt+4wDVDl31oTo5jymcKvZntF3ZFKuZQmA53XYeInlYX8sOtajvzB5A/l64faRhaAcB1aQecfu+IKnD5sTPt/fFHs1WC1hRZylOqfCRHhc7C/I7epGHGrwPmK31Qf1xlY1xuyPxTKGkhcESIgEwJO2B2X4gP/h9CgRMlTAuSNZkxyEczbbDxneAakPeFHUXIYaRa+5nbCZl6vc5akpalojS5KtGoEsA7RKQWttznBBkHZrhFSlTWT3gVApYbGBHtilna5p1K9p/zamkHqajAD6nBWvxQUgwIemI8O7q/kCom/KRB6jFbNUFeu5NlSpUusMdZdgCw5eEmBudQPSd4woVWyZfxM6+elBb3aSfyx0PsH2ikDL1Hl1jSx3Pr9fqY2PhS83kPCb+E/Mn5X2nz5TiqJQjTbTtFvtsfMEX2OHobd/pPrA2n9x+X28sePl43tjn/ZTtqKx7pyq1E2JbSX5ES0g8tzPKSRJ6CvEnVRP0j6b4FbePlA6tM6Yi3M8gP3ywO45nFpUWZjABBPoPE30VWPtifNcTIGp20jqTHsOvoLnHK/8AEPtKa47mmCKZbSz/AC9dE7FjpkgGwUDcsAqbn6AsRI8Ti3SSb/TB2nSTREiAIte+wn0MAR+t4+E8Paq2lFLfpy+/Tn7SJeKZJqTEbeVuYMEf8T9xfCiQfVpYhtj5Ri/lM49KdFWpT1b6GZZjadJE4groXNwJN5F4n9f6YrBXAgXAMbbbYrZadJNBmJaoNPIk/wCnK3A3GsqwBYnwhiADDExcT4mw1Bo7uNIWZBB59IgxYXgbCwizOfRhpjSFY6ZJ8V/GSGmSTcmZO14kwcL4f+IY1asmkpiBINVuSDy2k+YG5kZra5PJNXHeVGNOjMTF2O2mmvPpMRPU2w0dmqFGqjKngRGhqQ1LU1f/AFSYcE7xa3OLYiy7hmJddNVG092QNK09kNMKSuggfF5EcsMVbLoWDg6XFg62aBtfmP5TI8sTclzFFS7LUkJ7tQVclmRjueeht0O1vhMfLJbEeS4Mk1tD1kKupjU6lZRRcTe6m9weRIvgrlc86KDUXWJjWi3A6sgvtzWfRRjx6K1KxdHu1NQlRSJ8LuDB2YTUWQZEi+2EZL7TcJpVYp1c4abmo5Q1AXBAApNzEEmmLz8u2Oe8S4W9CoabEEg2Zbqw3kHzx0ztBkGqU6FeADpfx7rFQmopI3W7NO4gzqsYAZfhesNTqHkDTBCzIBLWXYWEdZxjlnca6sPFjlhLO2vBOyfhDM86gLeWGPLcCpUluaSDra/3nEuTpMFVQdlAwA45w6u0gMgkGNRiT0nb7jGMyuWXLa4zHHiC1TI0GkA03/8AKftvgZxLhtJgFKKV/fTAB+zTBaRZwKzkzT1Bgo+W4Nz6TgvU4LWpZepUlpUTE26fpi85rqpwu5uwL4rw+mEhQFHnYDAdMpopq6EMjbxyM3H154hz2VOh2q1tTAEook33uCIECfWcdK7c8HoZWnSZDSRoVGpTp1qBAdVmbRBPQyTa+/jmvrl819vmnNc1lgyzaPyxb4LxdxTOXZrrenLEagLmmSPK49MT18toeJlTt6f2/e+BXEcoV8S203BHXl6mf16Y1c5my7MaQnfe0yOf1x1js1xFc1lUqm7HwvFvGtm+vxejY5NkM2K1JXCxaCOjD4gP3zwZ7I8RrU3ejRaNfiAtEjwsbj/bhU8eK6LxykPw1YqyoQh8TAsB1sAZtbY3IsccUp50gs5J6NWoibdK9A7jzj0646bW4jnadJnqGnpVGZvADYKSbWnbbHNbt/mR+IVP9WixTMUvW0n0cQepGFFZV5TzKitl0XSqO4Zu6qjuCo+YKfFTvYqSBOB/aCqBmatVHZCXhXQSrC0yQY33BkEY24XQFXM6tLOpqIpjQjKNS3qUlsUa0nyJ8sVMqiPUdxGlZJanTZgGO2umbRGoEgdCOotGl6vxCvRg1aNiP+pT2YdYup9iB5DEdbjNFlLbEDYCJPKRy9dsDKTspJpkje9BiV350mOoYM5ejVcoKYQ1tAd6wpCaSsZphRECoU0uXPwh7FYJL3SsinR4BWULXfQZAcAuF06hqUvr0iCLwCdiDG2CNBs9QprVFdUotIUjNIqE3sIqwSCDI3scMGW4GxVTV76uEkMrVGeSRM6jaOoMC/lfyn2cZqNNKwDQSxm1NZBnSpOmeRIvuYE2WwT85nM5VkNmFfrozFNiZ5Srl232E+mK44RX0FEp1HdrHSGJVegGmRJiTbYDnczxfsloPeZYwyEnRuDEkFZ2NvhYmeR2UwcM4elfu2VdDKshGJVXI8K1DFyrNMsLyI2bUHstKvA+KVcoXFRXhljqRuNjZhBNiRHI7zDmOM96xLBoUbE+IqCSSfPxNttYDbDFl+IVqVGnR1TU8a6GFOokd5Penwm/xUgm0LNgBNjMtUplan+RTBMaVoI7O1oCq4gb3giLCCThGD5SvTMvSYMpiVG4A8XiUiQJBE8xgfmAQ7gX8R2gje378sOVbK03dGZUSqTpDU6SsrkqWKsjMe7OkFgQWUhTZcQv2eoliprqGHiK928qGLAaidMmVbkIjzGGEbqcxUWmDEmC3RRuT6DzuY64YMoCGSFanlgCtKoCIUgkMzyZAYzDbSTNjOFvIVylKoVHjrRTUnkOce+/+zBPI1aypoVlQbCJIjbY22tiKuQwvwuo5DCpDoTpJWYmxB6qYEj0O4BBHhK1KnNAymGXmD0sLg7g8weWF3I1q9JSEZWHQg+EdFAIkD+H6chi7ls9mS61QEJHhlCF1LNxDq1wdpNjPU4nhR2ytBk+Qf8AE4qcWy+lhWVWRylQEqF8R0hwGBsbUjuJ6HEPC+J94gLpXE8+8HWCIRlIINiI5HHlVFzS6KaFTPiZ6cFQQyk+IeIkExuJF9jg1BvaatkarpTy4AUIyaqg5ohBKhTcMYA5gC88sAu0tJ8qsjLu6qQC6kaKaE+JtMyIWbAYeMrRCAKLACBN/rjZ6TXuGHSMO+KZdtMM7j053TqaZIvghK10ggR54141wc0SXQHu+Y50/X+Xz5c9pNPK5nSIjHHn47jXdjlMoly3C6WXOpVlzbVufQdMG8zlA1F0qW1LtgVl85TY6XgzaMBeO5OmsmnmGUQdQ74uQeXxEx7YJvsqApw5alSnSuSzhLAkxPiMC5hQxt0x1Q16BDhcvUbX4XVaJDODaCXjVudzhT/w44aapeugGmmvd02OxYwXI9BA/wCRHXD5Uy7gSdwJJBxv48bI5PLlLdOK8WyRQvTKuuhjAcAMF3WYJEleki2+BFRBEEm31+mHvtpWSpWDoxaadzB0kqTMMbNAgEjCXPL2ONZXPYH8ErsjPTHM6on2Yfb64ZezGZK5+geTMUN/4lKx9SPphYDFa6tG4IMRsADy2+H9zgtw+tGYyzXH+fS//IoIw6UdrfLK4NJgCrAqR5EQR9Dj540vTYMjEOJAYGDGx26jlj6TVrjbcYRqXCKNbhaPUp63pJVKFbOIqVPDIBJHkQR5YUulZY7cw4BXpGrSD0oqU2LLVS2opLtrB3spuDPlzxrVyVRVDy1db6a1FzrHK8bbbEDbri9wzIJWzS0aBWTTcK2oxLqaQ1AkmB3guZNp54E8Z4NWyNfRVU03ChgyvAKEsAQ6kwCVazdMUmVLw6lTzFVRUqBkEtUL0ylVEUFmhksSQNIk7so54ZsvmPCcyyuKpJYhY/yywJhSWnw+FYIA8GAXDOKVO7zLUW1v3SUwXpKWBqOFK6l+IwGYH+QmLYP5jLy+WqFRoqygIX4g66gZmCYDbdcF6PGbuknBuLDNqxeBUSBL6mQTMMiU1MHwmbje8g4lzGZCsVprTGr4mp03Vv8ALKkaRUaQYLAnaPqAXZTOUsrSrvVZi0lFppo1Ky7M0nUFm0qIvGqZGNTxWtmwrVI8NVVQAEQGV9QgDaVQiPPzwJ+6F+G8V7/Vq1KytBEhdUfA2oQQQJBvcqOTRjTM8Io1F76lLZimXTuqUS5JLUiSW0og8ZJiNI07gYBZMaMxURiQNMCdlU1ULWJgTI+hnBLj+Zpoo0ONTudOpWnwqN1Sf4hBJO4tF8H0PMvkKyK72DswhCmjQSZJOk2UjxTdbTG+GVuHPUjSVQAVVUFiG+OFbQill1qFJgm5+EbsE4ZUruKbKGqGkNDSjQQG1ATINgQoJGzeQwe4NxjuGWlVpMlNqhJYNUOinB0oKexhgPFvE2nBd/BNfVXL8MdQWqmRqBdvGJaSIAJVifESS4iSCAflQ+H9qK9CkFFSroLMVUVqiBdifhN7nnt74ee1vGnpWRC1JgHpswiVjVs3lpMGI1C0jHNgxO1IOvLUrNHW6kb+fTDm/pX/AE6Bl+HE16VGGbRTLtELpLb7+bet8NuS4PSEag3nBFve/wBsBeH1SOIVRpLSkWIsAVM3PlHvhrZx0Yev/pnGd7aRqMnTUwqkjkdQ/LRONfw8NrpgA81M6W2ub2b+YD1BtGpe+5/L88T0qpJCrBY2FwQPMxfbl+QvhK4SZJHdvBABP+YpVAQYENYSTAA6EbG2GTL0wogYiyeXCLFyeZO5PX+2JKpK+KJHPGkx0bfXq2NxjZxq2JU9Vjf0IIPuMValPUNSEBo3H5HFOpnKqkBqZmd12ax+hxR+q9mq5WNaFx/FTEsPVfi+k+gwr5vhaVhUbLrUVl3pvTanqP8ALqAE2Pl6TOGT8SJi89OYx73jHY+5HPpP9sTeeKrHePTmOZ7N5oGfw6v/ALysfUkxhY4pU0nT+HoqbgFdJBIMGNIgkEe30x2LimeK/wCrSpKNy5BnqBfbzwgvlKNVqndU2zDVGkmiGppP8RaoSGY9VUep55/jjT8uQt2D7UU6FDuXBOlpQgEhVaSdUAmNXQEy23MNFftFlQR31bVMQO7cJ9I382JjywA4DwCpRJqUg9JtMaWKtPOBAteN5vG2CWX4hWqJJps02jumUgnk0krbmQfbF3bnuPIZ2u4gmYKxcIKgkMjSCP5GMWgwYN8cxWpYR6+17469muDtW+WCQQdIAiRc7b354TONdgsxQmpTAekiyRq8Yi5OkKBAvsScEicsaTqmUepVRaQZyupm2GlRqLtvsqyd+WLOWzGmpQqNJpirTaQOQdSfti9wPhz1mzBU92Uy7ggBfFrtpMDYrruL2wOy/BzIDNeQFADEk7iwvy3Awuyd14XxWnXujAjcDnHOx/ScLeXqVMvlFQwl6sk2OlqrssHlKkeYttiPszwVqSzUBkx4QCQvKdvriPtLxGkjf5kqDMahH0nGe+W8x43SdmuJwXNJih1KpIZluSYYsLghUcT0nzxJwzIkGtUr5tWZqZVUpv31QXLksXA0ABWHhOoy0bGa+ZopMrpYFtTeekCLHeAz/U48zmQYtIIV1BLktAhdxtF5UAefri0a3V3J8GFN6aQzOhMKKbAtWs1SrqIKlNGhVI5CL3nTjXC61NgAVIoaXSkGQOgYkhWUlWGnxIJ3CqRzBT6nE6yO3dVqirMACo2kdABMC2LWT4qarTmGipIK1wAHBiIcxDCOZ6kHUDAvuMurwnFGc6SoDmtLFacPDVCTEGNibX9Di9xLLaVLjWVIGlWAVEhvFFzHjDEjYhhJOI/w6me+Qx8Xe0V1qdr6Z1L6CdxtOIqVLKl1FTMgyRp1irCkn5jUUBR1P354Q3u7ecPXva4ZTGxBdR4mHiGoJAA3Ec4kxuLfEqtXNDQpVsx30wGABA009NIMSLOCsk3IMTMY24pSZaooUnpghfE1Jiz9IsIpnkW3vYc8R8SBolXgF2hUUeEDSAFUR8KKIMDpvJnDKjHCcxWq0qah47tSVUQNWo+OY8Ji8QB4SY2nF00+8oN3rECiKeltMAE+CFVrqp8MybEDphNyVFsuiAEENcgyZ6tCgmL7xyMSRjzN1qlZ9OmIAg3MzswPMEfntM4ZNs9xMaDJkAOoF4hlKJAP8NOfqPLEfC6NQKVCoRY/CXNwNwu23v7Y2/8Al2s8oiF3mYA5aQJk2AGnnzI6xi/luHVlRQrvRqr4aiEvSkKFCNqU+ORI8on5pK4ODqZ3u80lcbVEGwknUIgDrMW8sM1PN6hJFQeTIwP0jCFUqNUy6wYNM6bbwxlSfKwA9Dhv4PnTmU1NYL4XAN2cDxei9BudtheLF41fbMA2DCP4jYC8c9zvvYfbB3s9lxp7y0GQvOepnmZtPkcCkBMBQRcAf0A/fthmQaFAXxBbEbe48/L8sGMXG9cTz25YrnPFB4gSOuJVcPdDcbg7jyIxpWcGxxopVTj+Xn49J5g4spxig9u8WT54FZ3hK1CBNhfwgQP74pP2YTqRHQ4D1DAeFgtqVzMz+4wA7TZ2pTYUaZ1VWuQCYUE2J/d8UV4O1Ik0sxUUja5I+htiBchmTZKrw8kulJVLDa9SPW84AgbgKWqZ2qsn/wARojyVefsMG+HcRpqAmXpNUj5yO7X6kaj9MBafAnptIoMzH/Ud1M+4LNielxylSOmTXqi3d0l8KnoSeflv5YC2ckzpjU66I/iIAnlfbEjVEVTUqVBAEzO2FXheZqV60V6sEX7pNkH8x5G/O/lipnc8MzmFo0BFJGEkfOw5kxcC8epwGcK+ePgNNiNWwI3na0ffF6m7bMoPUjY+xwBDg5hQBamsT57YN99GAaLfAOyNKiKhpu81CZ1qpAIkARAkCTueeGCmKdNVkrrCgFgumbQTHIE8pwK1jxAVSBLEgRYEkzfYXxlDP0asmFN+cH8xhahaEG4tl13rIP8AlbFc8bypkGtTI5gmZ9owO4hxOmjijSpoW52ED6DfFyllzpLuiiIPl5+lsB6VMzwrIZj/AE6RkG6rpI63QAr64FUewuV31VXVyWCu8qvMRYatzdtXrgpnOOIwdEWwBDQB05/u+LJzyrAgACd5/pAwqNAGe7BZNqZUIFJ2dTDA+RmPYi+B6/4S0Y8WZqn0RB+c4ZM5xhVUk6Yjr/bFir2loqPi26Xxnnl6qx8cvwt5X/CvLU2DLWzWoXBDohB9UQH74IP2VQQWLVNJBGsIxkGbnQCbj5iceZzt3RUwPzAxe4V2jp5gwkE7+3XGf5Kr8WP6UKHZalTqPWWdVQksCqRJJJgd3IuTgDxrsc9R1fvKmpRE6VaZYtYLpCm4ExfSJvjpLadMzEeU/bAXN5ttgrCeaxb9R6YuZZdouGH6cu7TcLZYRWBMH5Dr3JNptuTb2F7e9m+EV6lVWC+BaYCsSGDeIkHwkx4iZEkrAmJw18R4QzOtRySy21Dcf7kj7jrgPxLj9XLrFPTOq/MadiUPIbWIbaBEzisfJvtHk8OuYbKGUWhTqd5VValUoAzsFEAMQFnlvME3A62UamWzOUY/hMw4D3eKfeSwtciw+uA+RRM1mGrVGqOC3jZiznSTOlQSTpW3nBHPYjl1y7VaoUZruVIFPuHZJidRIkSJ2bnB6Y00wtQZJ+7dtQlHEOPLn7jce+L+QzH4R3K6nBW4HzCZRh9dxbfFSrTB2MHqL3vzFvfa+PVqkQpABUyp6D/+TzH7Cpzg/wDAMwKtZAp16QSWAhRuQLmZmLb8zhiqZhUuXUdQTuP64VOwqeCrU06dbaY8wNTGfTRf+mGGrl1mCoPn1w8ZqNo9epTcgpUGrkZ0n67Y8zRcCSrH+ZBM+oFvoR6YhbJqdhjejwq+oEg+WKUXeIcZakxirSBvaprT7Mg+04G1OPZmp8OYy4nksN+eOipRdRL1SFHU/wBcLj9r8u2ZGWoL3r+IvUgFaYUEkz1tAHUjAW1DhHZyvXcNmKzGkL6R4S59ohfpM8sOwUAQOXTAPsvmJpiozS1UkgE3gHf0wQzec0QP4jHpzOJNu6lrnC52j4UKgMM6nmUYgkdDHxDyOGGrV2HXA/OuJI2JwFSgvCq60u7y4Tu3gMykipE7aTaPMMZwe4Vw4ZSntNQjbphY7YZrOZSKuWqHuWs66QdL9dpAb1iR54Wsn27rhoqEm94387HAn2kda4Mhks1vXFnO1XM6cKOT7e5Xu41OvUsvP2tjKv8AiHQRfAVc8hqgeuEr2i3x8tQp3Yd7W8KqBcD5ifsMVaGZWjR8N2A3wD4dxVszmGqMyvVK6t4VVBAAETaT0wYp8Or1zEUwux8R9bQt+X1GFsbWOFZ2llqT5qufPzY8lE88A+I9pqudP/UFOlNqaMJ8pO5wz1uFAU5aoaZAs0aqYFiBGmRtdiD6Dcc5ygpUiKraK1KoIJNMTKsZZQRfzJube5tPuNPxFUVmJeSIBtfbfrgXme1TTMqD7T9fbBxuGZc3FGl1kIon3AxZo0kUQqqo6AAD7DE7PdKeVz75motPU5DG5B2X5j0264Yv/hdPnqb/AHMf/wBSBi6Dve2IDU8xibyUteUMqifCiL5hRP1icaNl4YsjNTY76CAD/wASpH0jHtSp5ziJjOFo5bFipxDNaahpVHZkQnTCkWmJAuL2meeK34jP6e8NSkDaQA1ieQJIk35dDiOoimJgwZ2mD5SDfFjO5LvvFrIRZGm2ljfYRJ6FpjlHTTDDHXSc/JlvtRzvaLM0mU1gKiMJV0YEbxIImY23tz86OYzPep3oN5IIOwN+loMjEnGzVdBRBnXBMmQo5N1BIlRzIJ5bKvCqmlzSYWYwRMXG4n2IwZYf4jDy3+4YyNYUkknSii5HPy3uSTiw9U09lpw14KrbqIaSDtaTyxROVNdlprBpU4kg/G0GYvsNt7kk88ejg+caAKdQBRAkESPVdxjT4xvZs43wRsuTVpDXS5i5ZB+q+cSOfUj0ZXE9Ohn7jDv3pxSyXZ6m+apMvhOsMUtpZR4mheRtuPpzxlK09TNkMh+Hy1Cmdx8X+5jLD2mPbFyhm6cRUt0ON+JUGZkAjSDq8+cjFd+G3F7Y1awWy6U4lbjEHEuMU6I/iY/CiiWb2GKfFMx3ShVuzQFUbk8sD3yRpoRBL1DDvJk9FWL6R7dTF4ZaLvaPM5jME983d0gpY00YaoEm5mJjpbzjEPZThf4bK1swyhC6eBeYU+KTOxI0kDkN7kwarcCppTevmPBRTxNT/wDE0+IKzG5XVyETeZnEfa6rGUdWIBYSxB8RJI1QI35dBP1VMPyWbhcsgm1FTabSoJ+5ODj1i7U9R+Uz6jn+eECjnmqZdWU6KmXJA02OglitxzAgXnbzw0dmM62ZWm9TxGSC0C0Md4ETEdMIbFc5xGM13Z+WmLTzMx9pxDm8xD73iPfAHM5rXxGreQCFEdQAP64ucRcl2iZn/wB8BbW2lmIBNuXLa4/XCf207KK6mtllAqL8VNR8Qj5RyPQCx5XsW7J1QFL9In6CcSE67qNvvgTrbhy0m5zA5HG4oT8wHvh77X8Fma1NfFI1qOc/P/X1nrgHlODBiNf0G3154Eeoj2HpOaoEeA7sRHhmTYdbCek+WOtpmKS+AGNhtYeXrt9cc14fUNMMDIkwHWCAeWq/ht1jynBEVqqjTVCqzCVC/ItxqJJ3a8fXGGdz95MZ/O/0vHWraMdo+NCmCiXMQTyH9T5fXHJuL5zSdPnYRtO9h+WDHHOK6RpkE8oO46nCnnCWaTfG0jK0/dnM2TlaZYgEAjcHYkL9QBgmKu2Pf8OeKZH8CmXzCBX1OTUIgHxsV8anULQLwMUc1naZZjT1Kk+DVvE2mP8A363xOWP1pjVt388Qu52/f2xW/GcyfTEBzk+Q88Qrayak/vbGr2ZlIupjqCedxa30xF+MMEAnTIJsBf13xE+bJsP7/fD0W0taqYI07/vliY8TJpgaJdRCmwQjkWWxJHQQG5xtgY+YgwRPrjd66+nlfDm4Vm2SbktLEyxNyT16fToBsMBOO8PH/UBIM+Lpsb22uB9cE2qrc3xDVr6gR1H7OCW7F1pe4OjpQGimWeRCs0CGmTzvzi2/pg72l4xUyiUFoFldwzVBCtbwhesDUKgHocLAzrhiUYoBAEaT8oDG4O5EwPLnjRmYksXZidyzEn6nl5bY0ufxlMa6JVqgXJgesH+uDHY2nqeq+mAqgAkGST6i8Bfvill+GBLhBqPzFpwycGy0Ub/MxJj2H9friMO22l5jG+0/1xTz3ElpLYF2PwoolmPKAN8QcWzjKdOkjoeR98KnFOM1ssFqIFLVJkMDOm2kSDYbmPMY1XoQpVHps1bMf9cg6KYMikp5SLFzzIsBYTcmdeO1ERTUTmBHSSoO/WY9cI7duGLTUpAHqpMfRv64scc7WO1JX7k6ZVgTKggEnfnvuOgwbG4L9reJ06wSnmKppo7TA3YLDaRa5JtttPPA/jjtWpl2VlXUdKsCDpDEBmBEiwsDsPPAnhXF1zeYotVp6HRZojXIJ5tsJIEGOVjfB+vSLoZ+Vm5zPM/efY/RVO9lzgoCtB+ZT7xODPYGvPfaPC9JidJ2IcD9Ub0MYBVJVzp3U/advvi72TfusxV5CrSYn1DKR9AW9pwjaU65ObZhaW1Gb85MHnAv7HBjNEs07dbb/wB8L6H/ADdRHMwehn9j64acnTD+JbtYH1P7N/LATbLJc3sRMfX+v2xb4Q41EcsQj5ptII/fPEWWqBWAPPfAIMZ/KAggW1fsjzGEjO5BqVXSbLaP19/64eKtcCDPP9/bGuY4etdb9LEfKf1HlhHYTqHDKdavUh2oslMHv1aR/CKbIbMJE8rc8VO0OeFGgtLW1SoZ8RAUXYsxVdlUTpVOQjE/EqL5euwJ8DaQDuCb2PQ7xPn0wncSzffVmY/DML/tG31398Nhl2p1FJBaCR16/rjRwL+EsI35i/QeU+mL2aACH6D3/Z+mPMi8ch6/lgC/lxAAta1vtiwJxHRreWJ1adhP3xC2pnG6pPkMRsT0IONtDYAkfY8/0/f64iBA6Y20bXnGrnywg0qVPMnED32tjaoxxWrVNPxYZMLH3xDUqbbYlCzcyJxp+GHngCFq3n98aaj1xY7iDtjNGGTtTif7HB7gbf5UdCeeF/XYwL+kYzKI5OpGK1BsbwRvpI2OFhxWpnq01fwsJwL4zwBK19N/K2BnEu01Wmv/AER3nUN4fOxEz5eeKvBK+azR73MHRQHw01/1T589A6fMbbTOtU0ynYmglQVagDxdUJkE9TyI8tvyK323zBr1KdICZJMdYIgemHj8WWJFySPTCJmQH4gt7KeXlLR6EwMIr0t8R4CAtErGpTomLgxKsPdQPPVHPB+nUmiSzSRFoEkgWnpY8umBncBg6PMMdW8QwbUpBFwQRI5j2xcpIwR5MkgQf4wCYbfeGv0PtgLRNzNKGLfX3xNkaRFVb2Mj6qQPuRixnFEsPlFiYsBtJ/tfA6vWIIgxpiOgI298BrTrpO0AWjle2DOUDBe8pkaltcTImYjpI/LAHN1ZlgPC0Eeh/vI3wV4FV1grcGAQf0+4xJ9j1KstWm9RQBAgjmref9f6Wgy+VDHUJIG3tipTfQCxEHYqNnA5HaRtztg9wjN0qylUs/NDvt9/UYZRBUyoOxPp+mLHDaDXEn28v3GNnBHLnFvz9f3fE9IaGuReI9eY2wKeZ3haVFIZVMiDOxHn+7G+OQdruzj5CqpILUXnQ8+V0JA+IXjqL8jHZ8xUKsCfhO/l640zwSqhVlWpTaJVgGU+oa2BGWO3BqFBqsE2Rdh+Z/L6YM5fJiLRGOktwXJGxogA2GiUg+1o5388COK9iWKMcs4cGRpe0HoSBH/aOWJqfTTn+d4qlM6VXUfoMXuE1q9cnQAAN4UQs7AsxAE+ZvirW4WFrBc1Tak67gzpYcjK/EJ5qY5ThsoZTNvSVaeYyiUlnTTpoKcg730sRM7hlPPcTiuGfJX4zxM0Si6u8fxd4CmhbRo0k+I/NMqIgROCVZFVKDd4jd/SWqQpk053VuhGKXE+zTA6qtabt/OzA82abtJJLc5FhzF5gimNKCxgEnc4VkEtMN9rycRVMuxvGL7uixLAFjCgSWY8gALk7bdce0KyMxp3DrurqQfWDbmPO+JWD1srsb2iRH9MQVTpExPkov73wxVcqLbemKWYyDE7eHeQ0EWFvDy5X++CDQLlqneMbQBuScWTQxFm+H1FiCSDzGshR5nfEPc1BBGs+xg32kCfqMBJHQ4iNPrGK9bP1UJDKLc9LDFihn0I8bUweg/9WHotuzauZN/b9MaPW/2nEgpETJt+/PEFWlzFuk4hquZXMd8wpuoa0za3r6yMEq7aRHl7D0wN4GsFyLtYe1z+/QYziebVd2BItAv99hfGuPRxBmnAJYdDhOymXJqNU/m3Pl/bB3OZolSAInzxFwrJBw0iVnn6DDU1ylXWxa2kX9fO/LyxM2dCLUXTrV7pFirG7gE9ZLc9z5DF1uEqoIFp/cYCZrLMRDKWXb1AMj3kT6gYVARxHM6kCae7QHaZk7XO5OBWYpxygeWC2eouqjQheNixggdJ+b1JHvvhX4jxQ0/C6MH5BuXmBER7nAm8CWRqxqo8xLL6E+Iexv8A8jgrwZ4e/MR/T7451Vz1QsHBIYXB3P3/ACw3cA4ktb+WqBdeu11HMeXL81ZU45y8HWpRJHUnb98sUHy5IkEhhtEgjofTG+a4m4SUOlv9s4H5fjBqEhoFROXIibkc/wCmFKs1cF40HHc5ixNg8wDvv053xfzdPu+hi/QjzvhMUCwNmJ2i0dcHuG8R7s91Xk0z8LG+nynePLy9ZoQZfM60gCZ6ix57focVs5m9SdJ3j6fliHgh0VHpySskg8jfYHnf88XqGTVqu3gUgnzZt7YDV8jVJUgqTtBjbf7eePM+5ydIZlVLksgr0xcuhIWRHNJF4uAR0I37Qcd0TSyyq9RficqWSn5BVu5HQe/TEvAqNdE7zM1HdyJCPpGnzKqLHos29dglTtVwhczQcATUoksh5mN1/wCQER1jphPGepKqMH8MRaNxuDHMdDjo9GYL79ANptH3j64XOPdkMvXE1ADUHzizHf4osV9dsReE5Y7LWYqNm1Jy1KpV0EBiiyATcAn2P26jChWydR3CFGVjFmBBjrG8Ye+z5rZMlOH1qJVyzOjONwANXwmRA6zzgzi5nO1OZqpXSpk6TalIFQaQwkBAykmZAg7CIxTLRNzfZjMtpemwOkba9JEHcEkCfpibs52dzhzOt4JVWL6qgYkWJvJE2B6wJjDPnGqso0FFJ31XiekTMeeFTilWvlnWnSZhTDu6BpsDEorD4lkuORhzIE4MbvsZTXJjrFZgMHi/hBt1BOwiD9JE41qlFIkgTtIN/SBf2wlZKpUpg+M+KJsLxtuDiX8S++o9BIkjnbmPbE2HMjj3QuSNh8UwI35Yp5ykhCkVANexsQ0iQb+XQjcYDHjNZmsyqYiABLDpLSfPEdPi1ZYHevafiJIv9Z98GqftBTjOQ0prKFyOgIIHUwZj+vqcAaGYCjw5YHqZJn/txpWyhINQQbwT1NhF9zcW5SMFeGLXpqR3Ja+zFdK/7Zm55jyHXD6Lt1Ku6gwZ/LEZYdLdT/fGYzEtE2XzSqtUybRAPOZAAH6YoHh9SpcKV8+ft/XGYzGk6Vi9PAn2tBiZPLBzL5FUAAjGYzDUn/DiOuI/w6xtjMZgIOr5FVHwiPPAbtX2fp5jKuCsNTBZTHzAdehFj648xmEV6cqpcOBFhvf2xDVo93DTBF1IN7dMe4zCjCzQxw3tGaw7t1AcA+KQAwAkzNtUA2G/IcsaZuZDobi4I/fTGYzBlNKxytHuHcUWsniADgDUPtI8j9sGUfUoHIdT74zGYGsWMq9TT4G8MzG5W4kr6ifD54BcZ7X5jS9HL2mQ1WPF0IWdrc+WMxmHCtX+zGbr0AtPu0qQfCxXxdbmYN+ZE4b85m2chXIFvFyHU4zGYDjcVZgyVUWQRLMf4o3267SSfJe7SivUOhSq07alDkO3XUymAI+X7nYe4zGOWTSSUr1adWmwSmhLgWYmyjaZJ3gxA64JZbLWVajVHZTMu50g8iEnSN7QCfPHmMxcu4wuMlbsHPiNTSP5UAPO0tqMX6DAVGVS9Qsrw0TVXVtzncXmNIkCNsZjMPFGS7w7s2TRWrUoVNDjVrD6gBNh4CYtB8VxecVcp2bGq7NU6hFNuhsDP2xmMwXs5OGnE+DpSCllqrJMKxAJ35aJvEx0wPp5HxD/AC2g/NUMAe0av+w4zGYd4TJsZytLuWmUIjSAKSEA85FXUJ84GPPxKIWPeElmJNgADYWCAKBHTGYzC7VrT//Z"/>
          <p:cNvSpPr>
            <a:spLocks noChangeAspect="1" noChangeArrowheads="1"/>
          </p:cNvSpPr>
          <p:nvPr/>
        </p:nvSpPr>
        <p:spPr bwMode="auto">
          <a:xfrm>
            <a:off x="189905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news.bbc.co.uk/olmedia/195000/images/_199059_child_carpet_weaver_pakistan_ap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842" y="1752600"/>
            <a:ext cx="5503344" cy="2705100"/>
          </a:xfrm>
          <a:prstGeom prst="rect">
            <a:avLst/>
          </a:prstGeom>
          <a:noFill/>
        </p:spPr>
      </p:pic>
      <p:pic>
        <p:nvPicPr>
          <p:cNvPr id="20488" name="Picture 8" descr="http://www1.american.edu/ted/images4/cl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86" y="1676400"/>
            <a:ext cx="5020965" cy="2647950"/>
          </a:xfrm>
          <a:prstGeom prst="rect">
            <a:avLst/>
          </a:prstGeom>
          <a:noFill/>
        </p:spPr>
      </p:pic>
      <p:pic>
        <p:nvPicPr>
          <p:cNvPr id="20490" name="Picture 10" descr="http://newsimg.bbc.co.uk/media/images/39379000/jpg/_39379144_boyfixeswheel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485" y="4191002"/>
            <a:ext cx="2697414" cy="2139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Poor go untreated because health care is not AFFORDABLE?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outlookpakistan.com/wp-content/uploads/2014/01/Health-Insurance-scheme-for-poor-in-Pakista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360044" cy="3571875"/>
          </a:xfrm>
          <a:prstGeom prst="rect">
            <a:avLst/>
          </a:prstGeom>
          <a:noFill/>
        </p:spPr>
      </p:pic>
      <p:pic>
        <p:nvPicPr>
          <p:cNvPr id="44034" name="Picture 2" descr="Image result for â«Ø®Ø§ØªÙÙ ÙÛ Ø¨ÚÛ Ú©Ù Ø±Ú©Ø´Û ÙÛÚº Ø¬ÙÙ Ø¯Û Ø¯ÛØ§â¬â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3343274"/>
            <a:ext cx="714375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zainab c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123" y="1447800"/>
            <a:ext cx="8703733" cy="4895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children are physically and sexually abused?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hild ab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6169947" cy="493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disable are discriminated and left behind?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Image result for disability, paki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200" y="1524000"/>
            <a:ext cx="874334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see domestic violence?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blogs.independent.co.uk/wp-content/uploads/2012/11/viol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428" y="2057400"/>
            <a:ext cx="595291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see widows and orphans uncared for?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widows and orphans, paki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329" y="1714500"/>
            <a:ext cx="627846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yes then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3810000"/>
            <a:ext cx="10045542" cy="23161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WELCOME TO SOCIAL WORK</a:t>
            </a:r>
            <a:endParaRPr lang="en-US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Social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work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work is the </a:t>
            </a:r>
            <a:r>
              <a:rPr lang="en-US" dirty="0" smtClean="0">
                <a:solidFill>
                  <a:srgbClr val="FF0000"/>
                </a:solidFill>
              </a:rPr>
              <a:t>professional activity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helping </a:t>
            </a:r>
            <a:r>
              <a:rPr lang="en-US" dirty="0" smtClean="0"/>
              <a:t>individuals, groups, and communities to </a:t>
            </a:r>
            <a:r>
              <a:rPr lang="en-US" dirty="0" smtClean="0">
                <a:solidFill>
                  <a:srgbClr val="FF0000"/>
                </a:solidFill>
              </a:rPr>
              <a:t>enhance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restore </a:t>
            </a:r>
            <a:r>
              <a:rPr lang="en-US" dirty="0" smtClean="0"/>
              <a:t>their capacity for </a:t>
            </a:r>
            <a:r>
              <a:rPr lang="en-US" u="sng" dirty="0" smtClean="0"/>
              <a:t>social functioning</a:t>
            </a:r>
            <a:r>
              <a:rPr lang="en-US" dirty="0" smtClean="0"/>
              <a:t>* and to create societal conditions </a:t>
            </a:r>
            <a:r>
              <a:rPr lang="en-US" dirty="0" err="1" smtClean="0"/>
              <a:t>favourable</a:t>
            </a:r>
            <a:r>
              <a:rPr lang="en-US" dirty="0" smtClean="0"/>
              <a:t> to their goals.</a:t>
            </a:r>
          </a:p>
          <a:p>
            <a:pPr lvl="1"/>
            <a:r>
              <a:rPr lang="en-US" sz="2000" dirty="0" smtClean="0"/>
              <a:t>National Association of social workers USA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583238" y="5562600"/>
            <a:ext cx="5578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*The ability of a person to interact easily and successfully with other people.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161713" cy="1524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Social work defined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51100" y="1447800"/>
            <a:ext cx="9952527" cy="4876800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Very simply we can say</a:t>
            </a:r>
          </a:p>
          <a:p>
            <a:pPr eaLnBrk="1" hangingPunct="1">
              <a:defRPr/>
            </a:pPr>
            <a:r>
              <a:rPr lang="en-US" sz="4000" dirty="0" smtClean="0"/>
              <a:t>Social work is a helping profession to help people overcome their problems.</a:t>
            </a:r>
          </a:p>
          <a:p>
            <a:pPr eaLnBrk="1" hangingPunct="1">
              <a:defRPr/>
            </a:pPr>
            <a:r>
              <a:rPr lang="en-US" sz="4000" dirty="0" smtClean="0"/>
              <a:t>Helping people cope more effectively with their problems in social functioning.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558086" y="228600"/>
            <a:ext cx="10045542" cy="1371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International Federation of Social workers (IFSW) &amp; International Association of School Social Workers (IASSW) in July 2000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51100" y="1752600"/>
            <a:ext cx="9952527" cy="4495800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“The social work profession promotes social change, problem-solving in human relationships, and the empowerment and liberation of people to enhance well-being.</a:t>
            </a:r>
          </a:p>
          <a:p>
            <a:pPr eaLnBrk="1" hangingPunct="1">
              <a:defRPr/>
            </a:pPr>
            <a:r>
              <a:rPr lang="en-US" sz="2800" dirty="0" smtClean="0"/>
              <a:t>Utilizing theories of human behavior and  social system, social work intervenes at the point where people interact with their environments. </a:t>
            </a:r>
          </a:p>
          <a:p>
            <a:pPr eaLnBrk="1" hangingPunct="1">
              <a:defRPr/>
            </a:pPr>
            <a:r>
              <a:rPr lang="en-US" sz="2800" dirty="0" smtClean="0"/>
              <a:t>Principles of human rights and Social justice are fundamental to social work.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485" y="6258581"/>
            <a:ext cx="7999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 smtClean="0"/>
              <a:t>Defining social work for 21</a:t>
            </a:r>
            <a:r>
              <a:rPr lang="en-US" sz="1400" i="1" baseline="30000" dirty="0" smtClean="0"/>
              <a:t>st</a:t>
            </a:r>
            <a:r>
              <a:rPr lang="en-US" sz="1400" i="1" dirty="0" smtClean="0"/>
              <a:t> century. Journal of International Social work. vol.47 No.3. July 2004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0000">
              <a:alpha val="45882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Knowledge-base of Social Work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2057400"/>
            <a:ext cx="10417599" cy="35052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From the definition of IASSW it is clear that SW has borrowed its knowledge base from a  variety of subjects like Psychology, sociology, psychiatry, biology, economics, political science etc .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Thus there is a relationship between SW and these subject as below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6"/>
          <p:cNvSpPr>
            <a:spLocks noChangeArrowheads="1"/>
          </p:cNvSpPr>
          <p:nvPr/>
        </p:nvSpPr>
        <p:spPr bwMode="auto">
          <a:xfrm>
            <a:off x="3904457" y="0"/>
            <a:ext cx="2606544" cy="6858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Social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Work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profession</a:t>
            </a:r>
          </a:p>
        </p:txBody>
      </p:sp>
      <p:sp>
        <p:nvSpPr>
          <p:cNvPr id="37892" name="Line 15"/>
          <p:cNvSpPr>
            <a:spLocks noChangeShapeType="1"/>
          </p:cNvSpPr>
          <p:nvPr/>
        </p:nvSpPr>
        <p:spPr bwMode="auto">
          <a:xfrm>
            <a:off x="2622765" y="2686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80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893" name="Line 27"/>
          <p:cNvSpPr>
            <a:spLocks noChangeShapeType="1"/>
          </p:cNvSpPr>
          <p:nvPr/>
        </p:nvSpPr>
        <p:spPr bwMode="auto">
          <a:xfrm>
            <a:off x="2746784" y="2857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80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895" name="Rectangle 34"/>
          <p:cNvSpPr>
            <a:spLocks noChangeArrowheads="1"/>
          </p:cNvSpPr>
          <p:nvPr/>
        </p:nvSpPr>
        <p:spPr bwMode="auto">
          <a:xfrm>
            <a:off x="4742656" y="5715000"/>
            <a:ext cx="5638800" cy="1143000"/>
          </a:xfrm>
          <a:prstGeom prst="flowChartDocumen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Social work;-The practical application of knowledge, </a:t>
            </a:r>
          </a:p>
          <a:p>
            <a:r>
              <a:rPr lang="en-U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skills and values to enhance the well –Being of </a:t>
            </a:r>
            <a:r>
              <a:rPr lang="en-US" sz="160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inds</a:t>
            </a:r>
            <a:r>
              <a:rPr lang="en-U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., </a:t>
            </a:r>
          </a:p>
          <a:p>
            <a:r>
              <a:rPr lang="en-US" sz="160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gps</a:t>
            </a:r>
            <a:r>
              <a:rPr lang="en-U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orgns</a:t>
            </a:r>
            <a:r>
              <a:rPr lang="en-US" sz="1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and communities</a:t>
            </a:r>
          </a:p>
        </p:txBody>
      </p:sp>
      <p:sp>
        <p:nvSpPr>
          <p:cNvPr id="37896" name="Rectangle 35"/>
          <p:cNvSpPr>
            <a:spLocks noChangeArrowheads="1"/>
          </p:cNvSpPr>
          <p:nvPr/>
        </p:nvSpPr>
        <p:spPr bwMode="auto">
          <a:xfrm>
            <a:off x="321022" y="304800"/>
            <a:ext cx="4116834" cy="60960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Psychology</a:t>
            </a:r>
            <a:r>
              <a:rPr lang="en-US" sz="1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:- </a:t>
            </a:r>
          </a:p>
          <a:p>
            <a:r>
              <a:rPr lang="en-US" sz="1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scientific study of Mind </a:t>
            </a:r>
            <a:r>
              <a:rPr lang="en-US" sz="1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and  </a:t>
            </a:r>
            <a:r>
              <a:rPr lang="en-US" sz="1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behaviour</a:t>
            </a:r>
          </a:p>
        </p:txBody>
      </p:sp>
      <p:sp>
        <p:nvSpPr>
          <p:cNvPr id="37897" name="Rectangle 36"/>
          <p:cNvSpPr>
            <a:spLocks noChangeArrowheads="1"/>
          </p:cNvSpPr>
          <p:nvPr/>
        </p:nvSpPr>
        <p:spPr bwMode="auto">
          <a:xfrm>
            <a:off x="323056" y="1981200"/>
            <a:ext cx="3657600" cy="762000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Pol.  Science</a:t>
            </a:r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he </a:t>
            </a:r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study of pol. </a:t>
            </a:r>
          </a:p>
          <a:p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&amp; govt. structures&amp; Functioning</a:t>
            </a:r>
          </a:p>
        </p:txBody>
      </p:sp>
      <p:sp>
        <p:nvSpPr>
          <p:cNvPr id="37898" name="Rectangle 37"/>
          <p:cNvSpPr>
            <a:spLocks noChangeArrowheads="1"/>
          </p:cNvSpPr>
          <p:nvPr/>
        </p:nvSpPr>
        <p:spPr bwMode="auto">
          <a:xfrm>
            <a:off x="246856" y="4552950"/>
            <a:ext cx="3733800" cy="781050"/>
          </a:xfrm>
          <a:prstGeom prst="homePlat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Psychiatry</a:t>
            </a:r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diagnosis &amp; </a:t>
            </a:r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treatment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of mental, </a:t>
            </a:r>
            <a:endParaRPr lang="en-US" sz="1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Emotional &amp;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behavioral disorders</a:t>
            </a:r>
          </a:p>
        </p:txBody>
      </p:sp>
      <p:sp>
        <p:nvSpPr>
          <p:cNvPr id="37899" name="Rectangle 38"/>
          <p:cNvSpPr>
            <a:spLocks noChangeArrowheads="1"/>
          </p:cNvSpPr>
          <p:nvPr/>
        </p:nvSpPr>
        <p:spPr bwMode="auto">
          <a:xfrm>
            <a:off x="246856" y="3657600"/>
            <a:ext cx="3657600" cy="762000"/>
          </a:xfrm>
          <a:prstGeom prst="homePlat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Biology</a:t>
            </a:r>
            <a:r>
              <a:rPr lang="en-US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study of </a:t>
            </a:r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living organisms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their </a:t>
            </a:r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physical Functions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37900" name="Rectangle 40"/>
          <p:cNvSpPr>
            <a:spLocks noChangeArrowheads="1"/>
          </p:cNvSpPr>
          <p:nvPr/>
        </p:nvSpPr>
        <p:spPr bwMode="auto">
          <a:xfrm>
            <a:off x="270580" y="2743200"/>
            <a:ext cx="3633876" cy="838200"/>
          </a:xfrm>
          <a:prstGeom prst="homePlat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Economics</a:t>
            </a:r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;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study of the </a:t>
            </a:r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Production</a:t>
            </a:r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endParaRPr lang="en-US" sz="1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distribution </a:t>
            </a:r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&amp;</a:t>
            </a:r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consumption of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goods </a:t>
            </a:r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&amp; services</a:t>
            </a:r>
          </a:p>
        </p:txBody>
      </p:sp>
      <p:sp>
        <p:nvSpPr>
          <p:cNvPr id="37901" name="Rectangle 45"/>
          <p:cNvSpPr>
            <a:spLocks noChangeArrowheads="1"/>
          </p:cNvSpPr>
          <p:nvPr/>
        </p:nvSpPr>
        <p:spPr bwMode="auto">
          <a:xfrm>
            <a:off x="238022" y="5486400"/>
            <a:ext cx="4047434" cy="914400"/>
          </a:xfrm>
          <a:prstGeom prst="homePlat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1" u="sng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Anthropology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;-the study of </a:t>
            </a:r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human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culture </a:t>
            </a:r>
            <a:endParaRPr lang="en-US" sz="1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Specially Its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history, social structure, </a:t>
            </a:r>
            <a:endParaRPr lang="en-US" sz="1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language And </a:t>
            </a:r>
            <a:r>
              <a:rPr lang="en-US" sz="1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technology</a:t>
            </a:r>
          </a:p>
        </p:txBody>
      </p:sp>
      <p:sp>
        <p:nvSpPr>
          <p:cNvPr id="37910" name="Oval 58"/>
          <p:cNvSpPr>
            <a:spLocks noChangeArrowheads="1"/>
          </p:cNvSpPr>
          <p:nvPr/>
        </p:nvSpPr>
        <p:spPr bwMode="auto">
          <a:xfrm>
            <a:off x="7972990" y="1143000"/>
            <a:ext cx="1984305" cy="514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Micro practice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(Individuals)</a:t>
            </a:r>
          </a:p>
        </p:txBody>
      </p:sp>
      <p:sp>
        <p:nvSpPr>
          <p:cNvPr id="37911" name="Oval 61"/>
          <p:cNvSpPr>
            <a:spLocks noChangeArrowheads="1"/>
          </p:cNvSpPr>
          <p:nvPr/>
        </p:nvSpPr>
        <p:spPr bwMode="auto">
          <a:xfrm>
            <a:off x="7972990" y="2057400"/>
            <a:ext cx="2108323" cy="5715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Micro/mezzo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Practice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(Families)</a:t>
            </a:r>
          </a:p>
        </p:txBody>
      </p:sp>
      <p:sp>
        <p:nvSpPr>
          <p:cNvPr id="37912" name="Oval 62"/>
          <p:cNvSpPr>
            <a:spLocks noChangeArrowheads="1"/>
          </p:cNvSpPr>
          <p:nvPr/>
        </p:nvSpPr>
        <p:spPr bwMode="auto">
          <a:xfrm>
            <a:off x="7848970" y="2971800"/>
            <a:ext cx="26044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Mezzo Practice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(Groups)</a:t>
            </a:r>
          </a:p>
        </p:txBody>
      </p:sp>
      <p:sp>
        <p:nvSpPr>
          <p:cNvPr id="37913" name="Oval 63"/>
          <p:cNvSpPr>
            <a:spLocks noChangeArrowheads="1"/>
          </p:cNvSpPr>
          <p:nvPr/>
        </p:nvSpPr>
        <p:spPr bwMode="auto">
          <a:xfrm>
            <a:off x="7104856" y="3943350"/>
            <a:ext cx="3968609" cy="6286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Macro practice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Organizations and Communities</a:t>
            </a:r>
          </a:p>
        </p:txBody>
      </p:sp>
      <p:cxnSp>
        <p:nvCxnSpPr>
          <p:cNvPr id="30" name="Straight Arrow Connector 29"/>
          <p:cNvCxnSpPr>
            <a:stCxn id="37891" idx="6"/>
            <a:endCxn id="37910" idx="2"/>
          </p:cNvCxnSpPr>
          <p:nvPr/>
        </p:nvCxnSpPr>
        <p:spPr>
          <a:xfrm flipV="1">
            <a:off x="6511001" y="1400175"/>
            <a:ext cx="1461989" cy="2028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891" idx="6"/>
            <a:endCxn id="37911" idx="2"/>
          </p:cNvCxnSpPr>
          <p:nvPr/>
        </p:nvCxnSpPr>
        <p:spPr>
          <a:xfrm flipV="1">
            <a:off x="6511001" y="2343150"/>
            <a:ext cx="1461989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7891" idx="6"/>
            <a:endCxn id="37912" idx="2"/>
          </p:cNvCxnSpPr>
          <p:nvPr/>
        </p:nvCxnSpPr>
        <p:spPr>
          <a:xfrm flipV="1">
            <a:off x="6511001" y="3314700"/>
            <a:ext cx="1337969" cy="114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891" idx="6"/>
            <a:endCxn id="37913" idx="2"/>
          </p:cNvCxnSpPr>
          <p:nvPr/>
        </p:nvCxnSpPr>
        <p:spPr>
          <a:xfrm>
            <a:off x="6511001" y="3429000"/>
            <a:ext cx="593855" cy="828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entagon 42"/>
          <p:cNvSpPr/>
          <p:nvPr/>
        </p:nvSpPr>
        <p:spPr>
          <a:xfrm>
            <a:off x="323057" y="990600"/>
            <a:ext cx="3886199" cy="954107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Aharoni" pitchFamily="2" charset="-79"/>
                <a:cs typeface="Aharoni" pitchFamily="2" charset="-79"/>
              </a:rPr>
              <a:t>Sociology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:-</a:t>
            </a:r>
          </a:p>
          <a:p>
            <a:r>
              <a:rPr lang="en-US" sz="1400" dirty="0" smtClean="0">
                <a:latin typeface="Aharoni" pitchFamily="2" charset="-79"/>
                <a:cs typeface="Aharoni" pitchFamily="2" charset="-79"/>
              </a:rPr>
              <a:t>The organized study of how groups develops interact, behave and  Function within the society</a:t>
            </a:r>
            <a:endParaRPr lang="en-US" sz="1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a society where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Goals and Objectives of Social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Imran Ahmad Sajid, </a:t>
            </a:r>
          </a:p>
          <a:p>
            <a:r>
              <a:rPr lang="en-US" dirty="0" smtClean="0"/>
              <a:t>Lecturer (Social Work), </a:t>
            </a:r>
          </a:p>
          <a:p>
            <a:r>
              <a:rPr lang="en-US" dirty="0" smtClean="0"/>
              <a:t>University of Peshawar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9714" y="6010656"/>
            <a:ext cx="295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imranahmad131@gmail.com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96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Dictionary meaning of Goal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Dictionary meaning of 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goal</a:t>
            </a:r>
            <a:r>
              <a:rPr lang="en-US" dirty="0" smtClean="0"/>
              <a:t> is “target area”, or </a:t>
            </a:r>
          </a:p>
          <a:p>
            <a:r>
              <a:rPr lang="en-US" dirty="0" smtClean="0"/>
              <a:t>“the desired results an individual or organization plans and commits to achieve”. </a:t>
            </a:r>
          </a:p>
          <a:p>
            <a:r>
              <a:rPr lang="en-US" dirty="0" smtClean="0"/>
              <a:t>In Urdu, the word goal is translated as</a:t>
            </a:r>
            <a:r>
              <a:rPr lang="ur-PK" dirty="0" smtClean="0"/>
              <a:t>مقصود، منزل مقصود، مطمع نظر، نصب العین</a:t>
            </a:r>
            <a:endParaRPr lang="en-US" dirty="0" smtClean="0"/>
          </a:p>
          <a:p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Objectives</a:t>
            </a:r>
            <a:r>
              <a:rPr lang="en-US" dirty="0" smtClean="0"/>
              <a:t>: dictionary meaning of 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specific result that a person or system aims to achieve within a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timeframe</a:t>
            </a:r>
            <a:r>
              <a:rPr lang="en-US" dirty="0" smtClean="0"/>
              <a:t>.”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581" y="5879068"/>
            <a:ext cx="10531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Function:</a:t>
            </a:r>
            <a:r>
              <a:rPr lang="en-US" sz="2800" dirty="0" smtClean="0"/>
              <a:t> an action or use for which something is suited or designed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205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" y="304800"/>
            <a:ext cx="48768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Goal of Social Work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9" y="1447800"/>
            <a:ext cx="9626977" cy="18620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“promote[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or restore[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a mutually beneficial interaction between individuals and society in order to improve the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quality of life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*for every one.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www.dbh.govt.nz/UserFiles/Image/Publications/building/access/ANZ-Bank-coun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5606" y="3183096"/>
            <a:ext cx="4360044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photos.thenews.com.pk/tasveer_images/2012-5-3/large/2_2012050302585266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498" y="3169544"/>
            <a:ext cx="4971777" cy="3566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580856" y="1"/>
            <a:ext cx="558085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 the degree of enjoyment and satisfaction experienced in everyday life as opposed to financial or material well-being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61256" y="1524000"/>
            <a:ext cx="2590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85456" y="1524000"/>
            <a:ext cx="2209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61256" y="2057400"/>
            <a:ext cx="1905000" cy="381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71256" y="2438400"/>
            <a:ext cx="2438400" cy="609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1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maati.tv/wp-content/uploads/2013/07/sewage-problem-in-rawalpind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2624" y="4114800"/>
            <a:ext cx="3519709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c2.staticflickr.com/8/7166/6441859117_f553b7ea56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4124456"/>
            <a:ext cx="3772972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cache.pakistantoday.com.pk/2011/08/1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9547" y="4089042"/>
            <a:ext cx="380275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http://api.ning.com/files/7F9cfg8CZFtoK2YEdTLtCrD0amBDXMIFQpELTn4e01yzcLoLlvtrzVcVin7ZKdlGIJIE*iST49r0JALoymb6g8LXschfTdp6/IMG_01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9696" y="541549"/>
            <a:ext cx="3348514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http://www.globalpost.com/sites/default/files/imagecache/gp3_small_article/Italy-Bottled-Water-11-08-2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8544" y="580186"/>
            <a:ext cx="3767077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20" name="AutoShape 12" descr="data:image/jpeg;base64,/9j/4AAQSkZJRgABAQAAAQABAAD/2wCEAAkGBxQSEhUUExQWFRQXGBoaGBgYGBoaHRgcGxcYHhwYGhoYHCggGholHxwYITEkJSkrLi4uGB8zODMsNygtLiwBCgoKDg0OGhAQGywkHCQsLCwsLCwsLCwsLCwsLCwsLCwsLCwsLCwsLCwsLCwsLCwsLCwsLCwsLCwsLCwsLCwsLP/AABEIALgBEgMBIgACEQEDEQH/xAAbAAABBQEBAAAAAAAAAAAAAAAFAAIDBAYBB//EAEEQAAECBAQCCAUCBAUDBQEAAAECEQADITEEEkFRBWEGEyJxgZGx8DJCocHRFOEjUnLxFTNigpKTorIWQ1NUwgf/xAAYAQADAQEAAAAAAAAAAAAAAAAAAQIDBP/EACERAQEAAgMBAQEBAAMAAAAAAAABAhESITEDQRNRIjJh/9oADAMBAAIRAxEAPwAFh5rqVomlzqz+TN5w6YvkSoaVD7eFPWNTJ6JS0hQSpYcv8SSLf0h9vCOp6KBlHrlEqqaPr/Uwjl3FzFlWzA59WoHaz71ItWLYxSUy2QMoap5ix+n1i5xbg3UgKzlSSQCMoBHMB70jP8rgGrPWlG5a+UVMhYkm4lSqqJKiK8gDQe94gXLJLpooeR/ESTZbsRStvfhDkpNKesGyM/UMoukjWldOWgNIto4gVMLgG1PDxdoh6sPzHrvXw9iIESyHHPyfT1g9EjQ8M4qzPYbMo+sbPhGMKviCykgVZQ0FB3fmPOcF2iB9o3fR3BukMVeJ0FiA9A7+MXinTXSkj8RJEMhBAuY6otrYGNS0dOnBIJUWAqY856QcUStZEoEh1OVMXclmBJdno7aRquLJVPQ2XKCQyioCxclhZLB6n7GMpi8LLRlAdRd1KIIFNAdXYl9m5xh9bb1+FQQzVBysUBok68qaG0RqUwClEJYVGvmNvtE+JwxXmUEgFAdu0ACTQahSmqwAgNOSQTnUSRRSQ4ILEZS48aPYxlwtLS8V0Jej2Fhv4w04h9QzfWIpEpSGSkhShswd9CPm0irjZUxK+0GVRwKMBRlBr0u+lYUwPS6Z4KXDvbnu421i1JkJWkuFHx5bfiKeGQLkVsCWY8+Y5vF5WILMGJ7vO2n5icuvC0nlYdIFBbx8HiJSlA6NyGkJC1fMAxrU+ukdWqgNBoDGYRKUVFnZqsBD+sp+S7x1D7ivvSGoQT42b7tDDqptG+jl4hnKzV9Dfw+0dmdkPfSxveK02akBSapVSlS/4hyB1CylqnL66ViZBOrD370iGUrMDm03hyJliXYb6mHoLKnAB8nLesNTO7Kkucwqwr4iKOKnAqJLu9Af72tFaXO7TmwcQ5iNCKZz608vzEy1v/qG72OxihOmgJBZ0qZxqD3wzBTSVgaGjQaGhIZRcDwcQ+VOaof19YpSu1V3BdgBfuhFRegFKV08IWgLfqZn8ifMQoFdZyH/AC/eFC1Q9L6oWe/5h2QWah96QyQkkAm+vI6vHUMQ+nJtOcW6wTpqAMOlTO0weiq90YqT2hmDO1f29PCNr00S+Es/8RF+RNC1qRgZ2NUlQYDtAOLWoBXkB+2umPib6vS0O9Df20RFZBoLNRq1fSLGEUSkO4N1DmS+nfFhGIWigNHdJGn99rWhlYoKUNQ9nFQReo0IoX0tqYt4cJLzCHQHBJ/mIoABU3r9oryuJr61SgtKFqHzDNqaci5HsQZ4dml9qYTmIFFMAlw9mYhyWOzeKtExDU4kAuA55/YCg92jYdHeMrp1iqH8jlGfw/FFKUZa5YCQ/apYEClNbwUGPFOykf7Q/m0HOwuO26m4tKQyi23OA2O4rkVVlcjXaAiuLksC1BTsu3K0Usfjgx7I8jDv1tLiMY/pOSj+HlSprsDTYeMDuD4P9TM62acwHyrPxOagN8IqeUZmZPd2gpwnGKRbTQRPLvdToRxUplFOaXLqUJQmYewCO0oaJSBS1STeAErDoC86lKKEmlXUosASD8z3DkCCnFOK52Kw7WfTeBUvFJJYiC57HEV4VhkF+uISQklJlhNVLGb+Iokh7CtuUAMfMShZUCkl6hiwNPhc1Ta+9hGjlTpRHaQH5FQ9FCIMXhcMQpXVjMxYhanFDuo8tIXL8P8AnazKcS5JAzGuUnQuKt9onlg5nUcxOutrAaCDUjhknqsyZai/zKKg1NQk5aQLUKsAw30A0JLsPbRFv+JywscXOqAlxHErSphmUTyb80juHxuFSsArKtbMksbEsSQWNmoRGrwsrDrQCiTLDgqYh1GuV0rScwTQ7vsKwWWHPnazS5nmRWooIj/UkMNH0JrSDyOj+YqzJWlIV2Sky1dnVwVA5rUbXzpq6O5nKZ7N/wDJJWjemvnBofzyCFzO1cmr93neIZoPOrXvBE8DnF8ikTAC1FAbVZbUiLF8KnymBQa7Msb3SS0ETxsVpLILGzjY/UmI5+NFAlJd+4cqC/7RFiJagoBaFJJsFAh45iMJNbN1cwMwzFCm5VblFaGnAp3JIu51/trCRJDiujW2fXV4pzZjCtH8ImRi2FK83IAPdrFa6GqmWhRIoWBYUZ9vGOpNX+Ei596/mK0mWtY7IUS+gJF+Qu8GOG8BxMyp7CRrMJ8gACr6Nzgp6t8MmYh7WDOWL07tISphzksQ+jNFocBnyxnyhYBYhKhtsR72ihPWLLQQRYNl7nGoiNFZYkM0Hf34woqfqTuPIQoOJaWkoWFKAUpkzWIe4JNPIfWN5wmVllIAoQn29KGBCuAupShMAzKQoBgWKQzOFF3NdIM4VJCctKagka6MYbpVOkSc0gglwFA08a2aMThsL1mIVqEVf+nTzMehYnCGakoryqX+sYbgUvrDNypUqtCASzqNyNxpWHL0a8nAga67Ws0Rz8qHJowuf7QRXgikJLlRdsrsOVkkgUOkCca6pyUkMR8VXAIGharj1g2FZWGCk5SFNQnd+/6QSw5aWmhKpZIBo5SWKTWjio0eHFGwc7m37RxeGJayWrSv1g2y5rCMQlVRV6WYje9h+NYkUw9Pb/jeOSOGTVhSkozpGrjMOaQTmI3YUhk2WU0U73rQ+Rr/AHiKi5Olb2EV58wqVlUwDOC1j3fmJeto2g0f3WGHSwTzu+7tAW1RcoADMok1qBQNehYvHZEzMKO2lNH5XjswkEvMArokU5OTSCPD05UFasxABSnOT2lNdqfSCrxBsS41PiD94rJVUReUc5ZXaNnCmHMkWA521juC4vg5KsqkqUsKDLI7Ndb0A3Y0rDjSTcEeE4GZMDgMN1UHeN/CCicBLQM01iBcqon94Acb451yk/p5kxKQKkFgrZq7awFxcxayAqauZ3kqbnUwaXJprMV0qDhMhmsSoFKWcUSKP4t3GBeNmpnTKoSUgdqWwU6nqWroRT/UHZ4DplhJ7Si9KVJ8QDTxg1waWtypaQGZnb6OQM1j5Q/AucN4XJSqYoyxmXbMHUlw/wDtfTW7mLS+DLWpZw5Eo3UlnB2IDX9WhKxhervUAqLvp2S1D5xm+lnGcRKmAIWUpKQWSWbuLOR+IJluixo8DNWJnVzykCqklRylm/mbsgXJ8osniuFcoQQpSWcJO5IuGcveutY834j0imYhutY10ag2EJPHsknq0S2UQyluHIIDs1ofEPQJ/GsGtAJVKVsCAS71cFJ+t4EL4shSwJEpKAL16uiixJCQlNGtUmMEMQdvrDhjFCwSPP8AMPjA9QRNypyzZ6CmigkT0AIa1FpPaH2h+EXIVQ4gZw9UTQHAP9WzPQR5MqZrT6+ML9STr5D94XAbet4niEhCQetQrLrmCyQdA4qHagp4xSx3S2XKYBKlhVWSQAx7y/OwuGaPMf1Kh6af3jkzGqPzbabAAV7hDmBbeuL6TSAopUFgpJSKhWZtmJarj1iyeIiYcqHAYlR/lA1ez2jxhWPWWrZ/rG56CzSuUsqLMQnvy9rz7cGWOpsStYQhWVSSqnygJ1a+ZNQfPviNWAkTQCQs9yjQNVLE5b8r0hkpSkhnD7sKeEJICaOxPaFr3JjPakZ4enQSgNAUOR3nUxyLBxf9XlCg2XGL6ZKTp9H8Iky2uWsB+NogTNG5MSiaNfT0aLSWJxokIXMoWB1Zi1+yN+6Mh0Y4mnDSCVS5inU5Uk5QzAMTSr8+UHelCSvDKSLlSBVxdQ1Jjz+bxdUlRkzpTZaUUUqYn4gpJSpjyUxrBJs2mxHFkTVpWhaVAXJUtgS7hwnM4p9KxDg5a5ipk0JcFTE3Z9ATcs3gYHjEoUhHVJWrNYLKXKipQrlvoA5JoHJjW8GmGVIm4SYkLMztkEEJQWoUmiiqie0LEBrPBdQfgVNZAJUC6XZ6/e3O0TYTHGWlMxVStiEFTghQcOAAGLgtaC+GEsoU0xAAooOKbpJNbvfnGY4hhgUpSlZAynLlYIGUpClLKnzXTZtK6RV+WUm6ywyx3ZFybxSXNrNASlIZs0wMK0AScvheLKulsnq0yVKmLkXdbkp2SlSjmA7y1AO7EYxS82VSkltUsQe4iCGC4KZiEHOkKUT2VghxpVmf8iJ019HpM7DTSVyioJSaICgVLszA9obHvEXUzMMsCiknVOcgpo5BdJAItGancInSVAKCGPzJV2aXcqse9oK9HsGEKmKmoQpPyqUXGvaCW1bViGibIUwx/wATTpcorQjDtMUskHMtK8lGzMkBmd35Q/jnEShQRKZpQZBIfMp2WQouCXpWzGvahkqYiSZs2UhQmFORAbspKqZg4f8AtGelSJ+HnALQpCwXOYOKhy5S4NNi8E7VJIKzsFPnynlJQkAfCkhOY1pUAFgByc8oxGKBdWainIIuzX7++NpO4rMS6Zj5TUZkjvoqhNd37od/hyMQntS0oC8q1ZZgBGp7L0XcEF6E6sYrHLRWMVwyf2srtsHZ6xpMIgEA0SWF/S0V+JdH5Su3hFJQJaf4wmq7IIN0rYjQghxaNBwjgykoTnMt8oLlVFblNCQB/cQ8rPwY7V8HI0CQDufoUi5HMwQwSTqrN4ggW21iRfCVqByrl3OXIM1P6ktkOllaRDIkKkABSCkqqKgk81MWHnRxGdUtKlXcRnOlUouh6nK31MaRK3o/j94C9JpfZR5ekLH06wSU8z5fvCA5+kPciFmO8bJRhPf9I5l9vEkceDYcRWlOXfEZfnD1Khk06+ffFQqYoQ0B+7f3eHENfy/O0R5n7vdopNrpVtHoPQeWP0wzD5lKpu7B+5owmFw6lqASCToPvHpnRdATh5aWDgK88xd/F4z+t6PH0RoT4fin1jhNKt5/vDVJfYv7pyhxQKOGo0YLLOOX0hRF+nOw8oUMLkjjsszEJOGYKUa5nvy1gni+JoQ2SQFUuTl+xeAWNwwC5dKZhcH294JIkvofI+bPSL0nbsvpCrTDI8V6+KIZP4yJn+Zg5KyHqoIU29VSqRJ+k5X/ANJ/MOGD5Nf5R91QaJSk8QSGKcFh0lNQQlAY7hpdD+YnPGZpp1EptQyT/wDmJhgxsAK1ZP2N4eiQnx70/YQaGw5U9ykHD4YJUoA/whqbuCK84o9I+ELUVGQgAdkFiEgu/wDMWCnax274NYuUkZSDXOlrP8XdFfiIKZi5uc5UoZSDb5iSxYEl9aesFtgjB8Q4bMKgksFJLKtQ1F3ZtzGolpTLMpNJo6tRUQwDOkMMzOBmu+ppAXjE6W5DMsVSiYFZl7AJKajbMdb0izhMEo/xJwQUywk9WlRKXNkl1Go1CaUaHJy1D87aDH4nCACXOnqSuYlJQkSs6WzKAqMwyKa5DNW9hk/jEuWMkxbzPhUQSQirM6nZgGvV3pRrvE8KieZcxSClSUKMvqwGdKFEJKKABJAIY6NrHmv+Hkhy5t7rFZYSdDHLbbK4/IlEgISsgMM058qhYlgAf9rp52juD4wVlImLTLCmyhyosfla4Gz2HhGIThF6dnuv5mIZmFWC7l9DE8cT3Xo36uWAsBUxcpxmMsJUpDGpXLICwzCozW0iQ46SZbSlpXlOdCh2VsElwUgZwwcktZ20jznEYpaMsxBKVjUE0b946OL5y6mSp3LUSo6k7F4f8y5PSU8LMwTDOQkJYFSgW7PMEDMS7VY98dk4dQdXVoQUsEKoFhmcqANDah5RlsF01mpUmXMQlcp09gvcEdpKhUF66/UxskzhM/iSznlEOA4IS57QYAO3c9bmIylnpyyo8RxNIDK7nUycxuwHIu/3hTJgIT2kqpoxbl73gdiOIdtgmQUOx7KVZWqCH3ZVW77RJIx4mqIBeta0GoDCie4BjXeJsUsIGzA39i8C+kSeynYQWRLAPjdn9YGcaIKARZ/zCnorGY/h6pbE2UHB77fRj4iLXAcZLkKKpktK3YJKgDlZ3KX1tXlGzVh04qRKlJAfIkKJIGUiuZ2O/ewbVo0vBcNhHMsYWUQU5M2T5R3ks5Lk3Orxtj2jK6eQ8VmImT1LlpypLUAADtUgDnXxMDcQlo9Q/wD6FwGShMqfh5fVgKEuYlIAFQcq23cMd8wjz2fJckAg09vD8ol3A0B7Xhq2FHc6nQd0TK/lTbUmj/gRBTTxJsO4axcKoW3jrvpSEpju8XeCJBnJKg6QXO3J+X2iqmNV0T4fLRLVOmgKDOHFgDVnvXbURp8OokO2UkktQAVt36+cAMBPdISeylNSHAcuosDVwDV6VItB7BqdLlwalwLeH7RzZNYskXc6b/j3WOhvHWn31iDCzQxJLlzdnFqd3fFgEH5h4Vb8RId6s7woaZSNh78IUMBvEMaVKQQB8Q1JPv8AEE5XEi9gT3kv9bxncU/ZYg9ofMS0EDM7TaQ9pE1cQu6R3s/v9ojHECAKC/8AKn1eKCpj+w0NWbWS3MDyg2NCX+Jb5a6skN+0NPEl7vazd2g5wOE53YuORf0EdKhV3+vrSC0ad4jiFEAupwoMav8AFaM/0x6QTAVSEqpTPudQCdmag3gziyCBcVFSKXGl4znSDDBU1XYIcJyqAoqgBBAHxD7Q8fexTOAhKUlau0bkli2zhV+54LY7jpDS8hCEqBXmBzJUFPQJLBJbV/vFfBYVeROQZSkMEqd5m5Y6adzjeDuCkyUKC5k0TJqqTEJaiQCHOWxsG/EPC/8APYy/6jklYydYhiAyqVDMM3iw+pjLY6XK7QC05gogUowLVNQk8jGkwmAThRllqzIWE5kzSbKp2SkVUkP43o0BDipiJhOZWWWohJQ5SlNWIplsTWttYr7+z/S+f/gNipSpcwIKRXfX8Q9UkJSSSCdR9hWnjBTi+JM5QUJRQsAhCisEqTmJoWd3drbVgZiULyBFlFyWD00zjKK3Lj+aMWuwLHyaB0kA/MBQd50gVicLluGe3PuIvGtRw9SgAotQ6P30agaKy+FqlKSvN/DcFSSxBati/IVs9I2wy70zygtwThmGRLSmZJzrSHUVVclnSBoHMUJ/FDgp5RI/ylDMAty1VApCrkOk1NbVN4v8GmFQJVc/n+0CeM4Bc1QKElRlTF5gEvRSkkBhUi/c/MR1fXGcWWNuxyVjMPOzUShS6qCzR3DgZVUNORprEsjC9QWXlIPaTlBcaF3NeR/EZaX0dnkZgwUakKoQ4N9AS/1ixg1TkkSys/w6AO4SDcgfKPK0cVk11W22uVj0EMCrvDU9/aBnGMSkoAsxMMmrdgS/01vFDi8+mUF2bSIxVYOcOly5ktC5SurWlIz5R8Ryt20/NqxbWNrwHCsEqd3Sx7wa91RHk/DZE2WoTJICipJzPRkkh9e7yj1bo3O7KAfmQlQ78tY2w9Z5+K/S4BWDnhVsjjvSoKH/AIt4x41iV6f9o+5j17puM2CnVKcvVuRt16UkeSjHkM3KPhHmQe+0VfSx8VZiCbnw0irO20H1MEFzR+Ygmys1dYMRVERqeAcOzKWlRCJksWNLMzW/qfWA3AsMVT0JOhzGoFBqH8I2fFcKJE8YlIdCcomgVdCgBnBNyL/2gzv4MZ+iWA4OUnMVgCoKQXevxAEHYb98WcAsZLgs4IetNS3K8S8JxiMUgZSQMzEA2e7vVuYIqfPMYItVOpc3qeehjnrVqZmDQpTgMdRy+3nDzKDdhLVOg+u4gDOx6gBQkC7MWf6w6TjlEDKqhGtPZg2NNBkO0cgN+qVv6woNjSnjZlEufnT837fWL6gk1B31KtudIG440S5AOZLdofi8WlEkWB/5lrbsB+8NKUkaE+CQP/IwxSnBYsdnG3LSEQz0buCR6mHBY3zXso1/4hhAStgJBSghtSXAVtsA31iZaTYjXX8lcOUkf6ie5VeXaMcoC4bb5R6AmC39PSCfNZqBswFGuT/pH3gkjDrUSQQBQAM5F39m3jA7HKoHcdpP85+bwg5g1KKbEVagHk5fnCpxRXwuWDnrmuKgV5a111ip+nZCyAxIUakhyAQ5Ld1NOcaAEO5SWavZ9vFbjeJQMPO7JHYUEkg/EQwLnVyKvBPTLhnFpc6QkElUxJOZiUEPoC1XYWO+8PkYaYDSZSjPLSotqCp6vXzMUeimBEqUsrqorBev8ov4lUEzjHVYtuKa2poa/S7xX0vK7LGamlXF4clVQABo3/dRgknW+kVwlCRmUWU7lmclrMSXt+8GFkKvVnapvX3WKSJIzAnIpBbssKNrzqzClBEQ1OWUTCQ5J1FQGOgWGS/jEeL4eGqCQAMuQu7EEggijs199YNYfDByKMRUE/cvTx0iOdh0hwEv408RVmpDDNcOnJQVFakpDn4lAVezqN4tYPLnmZgrKSS7Ok7M1SG22iHi2BlpUQtKWmkMoguFmtCAzP4+cEkFADKFQAHApajZeQd67mOr7Z7xmmWE1ahCUqcpUdQwJAD6kFw7t7MDirPPRLTmUVOO0fxQD8VgylCQRlSDQVSxejsc1GtbUxCcAouqWEhRDOUtTViHvZ2Fo5o0G8N0VlkMuYc/IBvDUt4RjOk3C1YZWRTVdiLKG9TeD2FTjUpKTMlv8pYkts5t9YjxnDZ88JTPyqAJIKVVHibA7DbSCaHbEq4ssICL5QyX+Xu12j1/gAcS3opI+xpGGn9DgfhflUEej7xrMJxLqpw7Lkucrs4ALkeH2jSZSIuNo90r4OZuDxaU/H1ZIbVmWG78hTHgJlp2ePeJnSUpTSSSAMpUVMAk0qADmHk3r5lP6FqLDrFM1KFQPO7gWvFXPH8KY1i1oL8u7lHUJUDWo9I2A6FFI/zHejFJH1B5RGroi9Cqo0IIB7iXfaDnBxrOSJ5QQpJZQsdfBovYzjKpyDL+BLMWLk0DJL6E1OsFFdDwkOVJTzJJrvtEeJ6HzUpJBSruLC3c8LliNUClYtQZCWTo4oahmppBpE0kMPGn4gcjhk2hDEC7V9IL4LDHLXMxuwACaXzEF3rvCz0rFZkKoGV4/sYcV6guNa1puYFCWmgWo9YHDJSrTcXVTfeHmVnopakbMlgrYsX5RnxXtfz/ANXmfzCgeUKFGX/xEKHobFceogJt8SfmDi9WAtFkJ5BXPtL+qqQQxeDkhFFqehDNd+QjmFCUg505y9CSQ3mYjlC0oBA2I8Ej8mJMpP7FR7qD3SCyccGIShI7g/2iNeLWfmPJqQuUGlJODUfkPim3/OJpeCU5dQHiB9Ew9S3186wj70g5waV8XgQwYglxdyOd7wWwuOTJTkCQdbC5/tA6eSw0qPWKXE55Cm5QuZ8WlRxV/kT4h4g4rPlTpakzJeZNyAWsxuKwDkzCUhi1K8oszMaQDLIdwRmfcXaF/QcR/BTZYlZUpDZnqT631iL9SXLIQ/NR+9oC8LxOQdoHK9C3vaJgkqU+ii/h7EO/QcRYdoPfWlvMjeLEiSTYP4t6iA2NT1agEqL3rVq1hk7iM1LlC/INpsX5wT6FrvQ1MlMHKCS4AS9b3FhDjL7TBCnZ3YsNqvflGfRxuaB2lPzsfpHf/Ui7lIs2w5Gz074r+kPjRPiXDutCUA5WUCwl5i4qLqoH15QVOHASlBQSkWewptuYB4TpCsgHICSal2DbjU84jm9LTmI6oEAt8e2r5YfItCpTJQADLCQ9HTlD3obPFgTJVLAmg7PLduUAJ3Soqp1dHrv68olwnGAW/hMHd2FYXODjR9C0MCMn/Tq3gmHhaXbsvf8Ayz5PlbwiGTiUkFQUG77eBtEB45JTQnX+V/GHyg1RCXNSoUEs/wC37iBU9Kps6VMSmSEyyrVfaCgxdkMaW56xNJ49IVQLY8wR6houpxcs2WPP20PlC1SxiUrlqB6tLgiyie9meH4VUlKQlwGuwmA0FywFWjjJNjm8X311jq5b0pD6BPhlPVJ/5H0EVp6sIfiANRqv8+3iX9HQh6EaARWHBJfPzP5hkH8QxuGStkocUZTrDXeh8vbRWkT8OVVlOdGO+g2DcoJYjgMoscpYC1/pvDJ3CkpScqQH1LPbcQjDFSZIfKhtX27zRx3RVnolqSKKKgbuzMz0t484vy8JUdq9yE0HeSwbTvaI8fh5UlusOdSiwB+jAad8MHp6NYKaUlUxZWWcocB2d1U9nxiRfRTBoNMQpL2Byl+4N6Q/B4wJBSm5IZwwHKlhE2KxaJY/jFAJOmpbSlTAEA6KSP8A7H/aI7D+sR/r/wCmI5BoAE+w7xqT6RN7p+VVhs5NNbjWJijevP8AcxyLNb3WHBPst5w7If7x0AN7+0ANUqnv7wge71jkgkgw8ytoAinVtv8AeLGL4EqZK61LliaVPkwhq008fvGw6Pj+ABzV41jX5YzK6qcrp55hE5eyr35wRXJBDAb+9o1PFuAhYKkPmaxzKflVYAgDicMrDqSVpAFk6O2lFKgvyuN78OZyxJipATJSnQdp/CnqYFrmhmEGZOZaSZtezQFtqFxzaM9icOpBY77j7GD7T9gw/wATdQtXaCFEbhJ9QIYZuhirlPjDVIMYrKcYrrrFxUp2AvD04Vi2sOBLhpKinKktTbTUe94iRw1SlqarGsX8CKRawUt1L2J9+Eb5z/jtEvajLw8tLuxIvQ31jk3FFTUHh79vFzFyilT6dxhnU125kX84w2pEANXI8ogxUoaWggvD7l/CK+KlU8YRlJwqMiXuRWJv8IJLIBKjEZUAhNat9oP8KuFe7GLwnKpt0ESej08EKCOzqQR9HqfCBs3iigo5VKymxzEfekehYzFply5ih8iCEeTP4kgR5kURX0xmPhY3folI40ujrIHOsXZfG1D/ANzw5RmlCGKHnEzKxWo18rj6qUCgdqRLM4gmYlu0k0Ov290jGyJxSRUgePpFsY8kgDxO/wCIrnS4tJ16MoDVbUnltbeBHFsPmb+I2zNvd/drRyRi81wBE5Yh6n3/AHh86Wg2RglhQZRuPir4++UH5c1aUDMkTO7TndjpaKgSp6UPKH55hq8E+lGl4Ykfyny/aFFPrpkKH/QuIdMNu8axYKtvfnEM23jFjJWMVGvDvSHhG0dRJJEARpHL6Q4+/ZizLwsSowwEVxoUJ1ve8angWIAl5Tdyw5X+8BJ8kAeI9YJ4RYSCo7/ikafHrJGfcHkl4z3SrCPlmVLBgNB4c4L4bFhW0TYiQmYnKqojrykyjOdVlpCnKQbKI50DVbzg3ieASlmxHc33EB+KJVJmp6tLgMd6beYjWRnjJluWKu52BzujEsj4lClLfWlYBzuH5Nc6QWBZn3I5aRuGgXxLDhrUA27on6fLHXQmdZRYdwAw7795vHGAomnv+8FU4cBJPv8AaB2IQxMcuWNkVsyVKNWEIEoOxqfOIl4pYWyXYGJyCpzzi885ZqBOMd2agExCSVFzWGqS0SIjHdVL2c/lFfFijc4sACK+MNIFh0xcarg6XCOSR5kRk1Eml6xsOCqAQgasH8hGnx9Tl4j4wr+FMJ1AbxWn8GMeqNjxcPKmPol/X8xjVQfX0YeOX5QwiHGOGM9r0YUxzLHSI6k7iGWk8mw3gvJS6G5QCSpjS0HMEXQO6CFpIqcHoIc72+8cQNDD3itgoULNyhQ9kGzpRDd8XpUneIsUpyO+JitoJokoDQ5M1oqde9vpWOdo7D+o5fWHygW/1PlDDitoroQNVvyH5rBHBSZZAP3hyXLwrZFVcwln3+8XTMLgjfwtAadnTMKTVidvOLcjF9kJIqHLvzMPD3sUSw6wmzh9awews5wIy0lyXg9giwjowZ5CYXCzRChTw942SkzRBi0uk90PeEYVmwzmKVlSzm9j4QPmVV75Ro+IYTMze/IQLm4I52A2FvxHLn86uUPUkDvp6QxPv6xfVhDlJIq48naK+JkZVEej7bHxjG4U9olLc+XpDW2iFJq3vzh6TEKx9SgxWxy6CJs0Useu0Joq4bEhKgWeNbw9BzUIbdxahjFAxeweMm2StQo3xK+xi8LIMpse6SzwmUE5gSsi1aAv6gRliYkxy1lTKWVNuSW5VtFYQs7yuxjNRJmENUoQxo40So/NHHhhEcIhg/M0GsAr+Gn3rAWQUg9pJV3HL9jBrBKSUjKnKK0d2ruYNJtWs8LOIhVCeGSbPCitmhQyORhySHrXmPURcmShT8j8QoUVITvVpANAabD7QPmFSiWJA5E7naFCipIVdkpv70i6JmUpFoUKLnUKuT+0oHl7vDRKdXg+nLmI5CgsC/h5ZG3mPzBDC90chRtE0TlGJI7CjWIchR2FADSmIUyav3fflChQtBS4ph3AYb6KOo2SWgVOwCyXAV4S/wBhHYUZ5YSrlVZ2AUGzFY70/vFZJL5S7iFCjm+mMx8aY9nlEU+ISCSGa38wHqYUKMtLVJmGKbt5g+kPlIIGYep+35hQoQRTDmLn7/dzEZTChQjcaONChQG40IphQoAa0FOF/B4/iFChwqukRwiFChpccQoUKAP/2Q=="/>
          <p:cNvSpPr>
            <a:spLocks noChangeAspect="1" noChangeArrowheads="1"/>
          </p:cNvSpPr>
          <p:nvPr/>
        </p:nvSpPr>
        <p:spPr bwMode="auto">
          <a:xfrm>
            <a:off x="142427" y="-144463"/>
            <a:ext cx="27904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data:image/jpeg;base64,/9j/4AAQSkZJRgABAQAAAQABAAD/2wCEAAkGBxQSEhUUExQWFRQXGBoaGBgYGBoaHRgcGxcYHhwYGhoYHCggGholHxwYITEkJSkrLi4uGB8zODMsNygtLiwBCgoKDg0OGhAQGywkHCQsLCwsLCwsLCwsLCwsLCwsLCwsLCwsLCwsLCwsLCwsLCwsLCwsLCwsLCwsLCwsLCwsLP/AABEIALgBEgMBIgACEQEDEQH/xAAbAAABBQEBAAAAAAAAAAAAAAAFAAIDBAYBB//EAEEQAAECBAQCCAUCBAUDBQEAAAECEQADITEEEkFRBWEGEyJxgZGx8DJCocHRFOEjUnLxFTNigpKTorIWQ1NUwgf/xAAYAQADAQEAAAAAAAAAAAAAAAAAAQIDBP/EACERAQEAAgMBAQEBAAMAAAAAAAABAhESITEDQRNRIjJh/9oADAMBAAIRAxEAPwAFh5rqVomlzqz+TN5w6YvkSoaVD7eFPWNTJ6JS0hQSpYcv8SSLf0h9vCOp6KBlHrlEqqaPr/Uwjl3FzFlWzA59WoHaz71ItWLYxSUy2QMoap5ix+n1i5xbg3UgKzlSSQCMoBHMB70jP8rgGrPWlG5a+UVMhYkm4lSqqJKiK8gDQe94gXLJLpooeR/ESTZbsRStvfhDkpNKesGyM/UMoukjWldOWgNIto4gVMLgG1PDxdoh6sPzHrvXw9iIESyHHPyfT1g9EjQ8M4qzPYbMo+sbPhGMKviCykgVZQ0FB3fmPOcF2iB9o3fR3BukMVeJ0FiA9A7+MXinTXSkj8RJEMhBAuY6otrYGNS0dOnBIJUWAqY856QcUStZEoEh1OVMXclmBJdno7aRquLJVPQ2XKCQyioCxclhZLB6n7GMpi8LLRlAdRd1KIIFNAdXYl9m5xh9bb1+FQQzVBysUBok68qaG0RqUwClEJYVGvmNvtE+JwxXmUEgFAdu0ACTQahSmqwAgNOSQTnUSRRSQ4ILEZS48aPYxlwtLS8V0Jej2Fhv4w04h9QzfWIpEpSGSkhShswd9CPm0irjZUxK+0GVRwKMBRlBr0u+lYUwPS6Z4KXDvbnu421i1JkJWkuFHx5bfiKeGQLkVsCWY8+Y5vF5WILMGJ7vO2n5icuvC0nlYdIFBbx8HiJSlA6NyGkJC1fMAxrU+ukdWqgNBoDGYRKUVFnZqsBD+sp+S7x1D7ivvSGoQT42b7tDDqptG+jl4hnKzV9Dfw+0dmdkPfSxveK02akBSapVSlS/4hyB1CylqnL66ViZBOrD370iGUrMDm03hyJliXYb6mHoLKnAB8nLesNTO7Kkucwqwr4iKOKnAqJLu9Af72tFaXO7TmwcQ5iNCKZz608vzEy1v/qG72OxihOmgJBZ0qZxqD3wzBTSVgaGjQaGhIZRcDwcQ+VOaof19YpSu1V3BdgBfuhFRegFKV08IWgLfqZn8ifMQoFdZyH/AC/eFC1Q9L6oWe/5h2QWah96QyQkkAm+vI6vHUMQ+nJtOcW6wTpqAMOlTO0weiq90YqT2hmDO1f29PCNr00S+Es/8RF+RNC1qRgZ2NUlQYDtAOLWoBXkB+2umPib6vS0O9Df20RFZBoLNRq1fSLGEUSkO4N1DmS+nfFhGIWigNHdJGn99rWhlYoKUNQ9nFQReo0IoX0tqYt4cJLzCHQHBJ/mIoABU3r9oryuJr61SgtKFqHzDNqaci5HsQZ4dml9qYTmIFFMAlw9mYhyWOzeKtExDU4kAuA55/YCg92jYdHeMrp1iqH8jlGfw/FFKUZa5YCQ/apYEClNbwUGPFOykf7Q/m0HOwuO26m4tKQyi23OA2O4rkVVlcjXaAiuLksC1BTsu3K0Usfjgx7I8jDv1tLiMY/pOSj+HlSprsDTYeMDuD4P9TM62acwHyrPxOagN8IqeUZmZPd2gpwnGKRbTQRPLvdToRxUplFOaXLqUJQmYewCO0oaJSBS1STeAErDoC86lKKEmlXUosASD8z3DkCCnFOK52Kw7WfTeBUvFJJYiC57HEV4VhkF+uISQklJlhNVLGb+Iokh7CtuUAMfMShZUCkl6hiwNPhc1Ta+9hGjlTpRHaQH5FQ9FCIMXhcMQpXVjMxYhanFDuo8tIXL8P8AnazKcS5JAzGuUnQuKt9onlg5nUcxOutrAaCDUjhknqsyZai/zKKg1NQk5aQLUKsAw30A0JLsPbRFv+JywscXOqAlxHErSphmUTyb80juHxuFSsArKtbMksbEsSQWNmoRGrwsrDrQCiTLDgqYh1GuV0rScwTQ7vsKwWWHPnazS5nmRWooIj/UkMNH0JrSDyOj+YqzJWlIV2Sky1dnVwVA5rUbXzpq6O5nKZ7N/wDJJWjemvnBofzyCFzO1cmr93neIZoPOrXvBE8DnF8ikTAC1FAbVZbUiLF8KnymBQa7Msb3SS0ETxsVpLILGzjY/UmI5+NFAlJd+4cqC/7RFiJagoBaFJJsFAh45iMJNbN1cwMwzFCm5VblFaGnAp3JIu51/trCRJDiujW2fXV4pzZjCtH8ImRi2FK83IAPdrFa6GqmWhRIoWBYUZ9vGOpNX+Ei596/mK0mWtY7IUS+gJF+Qu8GOG8BxMyp7CRrMJ8gACr6Nzgp6t8MmYh7WDOWL07tISphzksQ+jNFocBnyxnyhYBYhKhtsR72ihPWLLQQRYNl7nGoiNFZYkM0Hf34woqfqTuPIQoOJaWkoWFKAUpkzWIe4JNPIfWN5wmVllIAoQn29KGBCuAupShMAzKQoBgWKQzOFF3NdIM4VJCctKagka6MYbpVOkSc0gglwFA08a2aMThsL1mIVqEVf+nTzMehYnCGakoryqX+sYbgUvrDNypUqtCASzqNyNxpWHL0a8nAga67Ws0Rz8qHJowuf7QRXgikJLlRdsrsOVkkgUOkCca6pyUkMR8VXAIGharj1g2FZWGCk5SFNQnd+/6QSw5aWmhKpZIBo5SWKTWjio0eHFGwc7m37RxeGJayWrSv1g2y5rCMQlVRV6WYje9h+NYkUw9Pb/jeOSOGTVhSkozpGrjMOaQTmI3YUhk2WU0U73rQ+Rr/AHiKi5Olb2EV58wqVlUwDOC1j3fmJeto2g0f3WGHSwTzu+7tAW1RcoADMok1qBQNehYvHZEzMKO2lNH5XjswkEvMArokU5OTSCPD05UFasxABSnOT2lNdqfSCrxBsS41PiD94rJVUReUc5ZXaNnCmHMkWA521juC4vg5KsqkqUsKDLI7Ndb0A3Y0rDjSTcEeE4GZMDgMN1UHeN/CCicBLQM01iBcqon94Acb451yk/p5kxKQKkFgrZq7awFxcxayAqauZ3kqbnUwaXJprMV0qDhMhmsSoFKWcUSKP4t3GBeNmpnTKoSUgdqWwU6nqWroRT/UHZ4DplhJ7Si9KVJ8QDTxg1waWtypaQGZnb6OQM1j5Q/AucN4XJSqYoyxmXbMHUlw/wDtfTW7mLS+DLWpZw5Eo3UlnB2IDX9WhKxhervUAqLvp2S1D5xm+lnGcRKmAIWUpKQWSWbuLOR+IJluixo8DNWJnVzykCqklRylm/mbsgXJ8osniuFcoQQpSWcJO5IuGcveutY834j0imYhutY10ag2EJPHsknq0S2UQyluHIIDs1ofEPQJ/GsGtAJVKVsCAS71cFJ+t4EL4shSwJEpKAL16uiixJCQlNGtUmMEMQdvrDhjFCwSPP8AMPjA9QRNypyzZ6CmigkT0AIa1FpPaH2h+EXIVQ4gZw9UTQHAP9WzPQR5MqZrT6+ML9STr5D94XAbet4niEhCQetQrLrmCyQdA4qHagp4xSx3S2XKYBKlhVWSQAx7y/OwuGaPMf1Kh6af3jkzGqPzbabAAV7hDmBbeuL6TSAopUFgpJSKhWZtmJarj1iyeIiYcqHAYlR/lA1ez2jxhWPWWrZ/rG56CzSuUsqLMQnvy9rz7cGWOpsStYQhWVSSqnygJ1a+ZNQfPviNWAkTQCQs9yjQNVLE5b8r0hkpSkhnD7sKeEJICaOxPaFr3JjPakZ4enQSgNAUOR3nUxyLBxf9XlCg2XGL6ZKTp9H8Iky2uWsB+NogTNG5MSiaNfT0aLSWJxokIXMoWB1Zi1+yN+6Mh0Y4mnDSCVS5inU5Uk5QzAMTSr8+UHelCSvDKSLlSBVxdQ1Jjz+bxdUlRkzpTZaUUUqYn4gpJSpjyUxrBJs2mxHFkTVpWhaVAXJUtgS7hwnM4p9KxDg5a5ipk0JcFTE3Z9ATcs3gYHjEoUhHVJWrNYLKXKipQrlvoA5JoHJjW8GmGVIm4SYkLMztkEEJQWoUmiiqie0LEBrPBdQfgVNZAJUC6XZ6/e3O0TYTHGWlMxVStiEFTghQcOAAGLgtaC+GEsoU0xAAooOKbpJNbvfnGY4hhgUpSlZAynLlYIGUpClLKnzXTZtK6RV+WUm6ywyx3ZFybxSXNrNASlIZs0wMK0AScvheLKulsnq0yVKmLkXdbkp2SlSjmA7y1AO7EYxS82VSkltUsQe4iCGC4KZiEHOkKUT2VghxpVmf8iJ019HpM7DTSVyioJSaICgVLszA9obHvEXUzMMsCiknVOcgpo5BdJAItGancInSVAKCGPzJV2aXcqse9oK9HsGEKmKmoQpPyqUXGvaCW1bViGibIUwx/wATTpcorQjDtMUskHMtK8lGzMkBmd35Q/jnEShQRKZpQZBIfMp2WQouCXpWzGvahkqYiSZs2UhQmFORAbspKqZg4f8AtGelSJ+HnALQpCwXOYOKhy5S4NNi8E7VJIKzsFPnynlJQkAfCkhOY1pUAFgByc8oxGKBdWainIIuzX7++NpO4rMS6Zj5TUZkjvoqhNd37od/hyMQntS0oC8q1ZZgBGp7L0XcEF6E6sYrHLRWMVwyf2srtsHZ6xpMIgEA0SWF/S0V+JdH5Su3hFJQJaf4wmq7IIN0rYjQghxaNBwjgykoTnMt8oLlVFblNCQB/cQ8rPwY7V8HI0CQDufoUi5HMwQwSTqrN4ggW21iRfCVqByrl3OXIM1P6ktkOllaRDIkKkABSCkqqKgk81MWHnRxGdUtKlXcRnOlUouh6nK31MaRK3o/j94C9JpfZR5ekLH06wSU8z5fvCA5+kPciFmO8bJRhPf9I5l9vEkceDYcRWlOXfEZfnD1Khk06+ffFQqYoQ0B+7f3eHENfy/O0R5n7vdopNrpVtHoPQeWP0wzD5lKpu7B+5owmFw6lqASCToPvHpnRdATh5aWDgK88xd/F4z+t6PH0RoT4fin1jhNKt5/vDVJfYv7pyhxQKOGo0YLLOOX0hRF+nOw8oUMLkjjsszEJOGYKUa5nvy1gni+JoQ2SQFUuTl+xeAWNwwC5dKZhcH294JIkvofI+bPSL0nbsvpCrTDI8V6+KIZP4yJn+Zg5KyHqoIU29VSqRJ+k5X/ANJ/MOGD5Nf5R91QaJSk8QSGKcFh0lNQQlAY7hpdD+YnPGZpp1EptQyT/wDmJhgxsAK1ZP2N4eiQnx70/YQaGw5U9ykHD4YJUoA/whqbuCK84o9I+ELUVGQgAdkFiEgu/wDMWCnax274NYuUkZSDXOlrP8XdFfiIKZi5uc5UoZSDb5iSxYEl9aesFtgjB8Q4bMKgksFJLKtQ1F3ZtzGolpTLMpNJo6tRUQwDOkMMzOBmu+ppAXjE6W5DMsVSiYFZl7AJKajbMdb0izhMEo/xJwQUywk9WlRKXNkl1Go1CaUaHJy1D87aDH4nCACXOnqSuYlJQkSs6WzKAqMwyKa5DNW9hk/jEuWMkxbzPhUQSQirM6nZgGvV3pRrvE8KieZcxSClSUKMvqwGdKFEJKKABJAIY6NrHmv+Hkhy5t7rFZYSdDHLbbK4/IlEgISsgMM058qhYlgAf9rp52juD4wVlImLTLCmyhyosfla4Gz2HhGIThF6dnuv5mIZmFWC7l9DE8cT3Xo36uWAsBUxcpxmMsJUpDGpXLICwzCozW0iQ46SZbSlpXlOdCh2VsElwUgZwwcktZ20jznEYpaMsxBKVjUE0b946OL5y6mSp3LUSo6k7F4f8y5PSU8LMwTDOQkJYFSgW7PMEDMS7VY98dk4dQdXVoQUsEKoFhmcqANDah5RlsF01mpUmXMQlcp09gvcEdpKhUF66/UxskzhM/iSznlEOA4IS57QYAO3c9bmIylnpyyo8RxNIDK7nUycxuwHIu/3hTJgIT2kqpoxbl73gdiOIdtgmQUOx7KVZWqCH3ZVW77RJIx4mqIBeta0GoDCie4BjXeJsUsIGzA39i8C+kSeynYQWRLAPjdn9YGcaIKARZ/zCnorGY/h6pbE2UHB77fRj4iLXAcZLkKKpktK3YJKgDlZ3KX1tXlGzVh04qRKlJAfIkKJIGUiuZ2O/ewbVo0vBcNhHMsYWUQU5M2T5R3ks5Lk3Orxtj2jK6eQ8VmImT1LlpypLUAADtUgDnXxMDcQlo9Q/wD6FwGShMqfh5fVgKEuYlIAFQcq23cMd8wjz2fJckAg09vD8ol3A0B7Xhq2FHc6nQd0TK/lTbUmj/gRBTTxJsO4axcKoW3jrvpSEpju8XeCJBnJKg6QXO3J+X2iqmNV0T4fLRLVOmgKDOHFgDVnvXbURp8OokO2UkktQAVt36+cAMBPdISeylNSHAcuosDVwDV6VItB7BqdLlwalwLeH7RzZNYskXc6b/j3WOhvHWn31iDCzQxJLlzdnFqd3fFgEH5h4Vb8RId6s7woaZSNh78IUMBvEMaVKQQB8Q1JPv8AEE5XEi9gT3kv9bxncU/ZYg9ofMS0EDM7TaQ9pE1cQu6R3s/v9ojHECAKC/8AKn1eKCpj+w0NWbWS3MDyg2NCX+Jb5a6skN+0NPEl7vazd2g5wOE53YuORf0EdKhV3+vrSC0ad4jiFEAupwoMav8AFaM/0x6QTAVSEqpTPudQCdmag3gziyCBcVFSKXGl4znSDDBU1XYIcJyqAoqgBBAHxD7Q8fexTOAhKUlau0bkli2zhV+54LY7jpDS8hCEqBXmBzJUFPQJLBJbV/vFfBYVeROQZSkMEqd5m5Y6adzjeDuCkyUKC5k0TJqqTEJaiQCHOWxsG/EPC/8APYy/6jklYydYhiAyqVDMM3iw+pjLY6XK7QC05gogUowLVNQk8jGkwmAThRllqzIWE5kzSbKp2SkVUkP43o0BDipiJhOZWWWohJQ5SlNWIplsTWttYr7+z/S+f/gNipSpcwIKRXfX8Q9UkJSSSCdR9hWnjBTi+JM5QUJRQsAhCisEqTmJoWd3drbVgZiULyBFlFyWD00zjKK3Lj+aMWuwLHyaB0kA/MBQd50gVicLluGe3PuIvGtRw9SgAotQ6P30agaKy+FqlKSvN/DcFSSxBati/IVs9I2wy70zygtwThmGRLSmZJzrSHUVVclnSBoHMUJ/FDgp5RI/ylDMAty1VApCrkOk1NbVN4v8GmFQJVc/n+0CeM4Bc1QKElRlTF5gEvRSkkBhUi/c/MR1fXGcWWNuxyVjMPOzUShS6qCzR3DgZVUNORprEsjC9QWXlIPaTlBcaF3NeR/EZaX0dnkZgwUakKoQ4N9AS/1ixg1TkkSys/w6AO4SDcgfKPK0cVk11W22uVj0EMCrvDU9/aBnGMSkoAsxMMmrdgS/01vFDi8+mUF2bSIxVYOcOly5ktC5SurWlIz5R8Ryt20/NqxbWNrwHCsEqd3Sx7wa91RHk/DZE2WoTJICipJzPRkkh9e7yj1bo3O7KAfmQlQ78tY2w9Z5+K/S4BWDnhVsjjvSoKH/AIt4x41iV6f9o+5j17puM2CnVKcvVuRt16UkeSjHkM3KPhHmQe+0VfSx8VZiCbnw0irO20H1MEFzR+Ygmys1dYMRVERqeAcOzKWlRCJksWNLMzW/qfWA3AsMVT0JOhzGoFBqH8I2fFcKJE8YlIdCcomgVdCgBnBNyL/2gzv4MZ+iWA4OUnMVgCoKQXevxAEHYb98WcAsZLgs4IetNS3K8S8JxiMUgZSQMzEA2e7vVuYIqfPMYItVOpc3qeehjnrVqZmDQpTgMdRy+3nDzKDdhLVOg+u4gDOx6gBQkC7MWf6w6TjlEDKqhGtPZg2NNBkO0cgN+qVv6woNjSnjZlEufnT837fWL6gk1B31KtudIG440S5AOZLdofi8WlEkWB/5lrbsB+8NKUkaE+CQP/IwxSnBYsdnG3LSEQz0buCR6mHBY3zXso1/4hhAStgJBSghtSXAVtsA31iZaTYjXX8lcOUkf6ie5VeXaMcoC4bb5R6AmC39PSCfNZqBswFGuT/pH3gkjDrUSQQBQAM5F39m3jA7HKoHcdpP85+bwg5g1KKbEVagHk5fnCpxRXwuWDnrmuKgV5a111ip+nZCyAxIUakhyAQ5Ld1NOcaAEO5SWavZ9vFbjeJQMPO7JHYUEkg/EQwLnVyKvBPTLhnFpc6QkElUxJOZiUEPoC1XYWO+8PkYaYDSZSjPLSotqCp6vXzMUeimBEqUsrqorBev8ov4lUEzjHVYtuKa2poa/S7xX0vK7LGamlXF4clVQABo3/dRgknW+kVwlCRmUWU7lmclrMSXt+8GFkKvVnapvX3WKSJIzAnIpBbssKNrzqzClBEQ1OWUTCQ5J1FQGOgWGS/jEeL4eGqCQAMuQu7EEggijs199YNYfDByKMRUE/cvTx0iOdh0hwEv408RVmpDDNcOnJQVFakpDn4lAVezqN4tYPLnmZgrKSS7Ok7M1SG22iHi2BlpUQtKWmkMoguFmtCAzP4+cEkFADKFQAHApajZeQd67mOr7Z7xmmWE1ahCUqcpUdQwJAD6kFw7t7MDirPPRLTmUVOO0fxQD8VgylCQRlSDQVSxejsc1GtbUxCcAouqWEhRDOUtTViHvZ2Fo5o0G8N0VlkMuYc/IBvDUt4RjOk3C1YZWRTVdiLKG9TeD2FTjUpKTMlv8pYkts5t9YjxnDZ88JTPyqAJIKVVHibA7DbSCaHbEq4ssICL5QyX+Xu12j1/gAcS3opI+xpGGn9DgfhflUEej7xrMJxLqpw7Lkucrs4ALkeH2jSZSIuNo90r4OZuDxaU/H1ZIbVmWG78hTHgJlp2ePeJnSUpTSSSAMpUVMAk0qADmHk3r5lP6FqLDrFM1KFQPO7gWvFXPH8KY1i1oL8u7lHUJUDWo9I2A6FFI/zHejFJH1B5RGroi9Cqo0IIB7iXfaDnBxrOSJ5QQpJZQsdfBovYzjKpyDL+BLMWLk0DJL6E1OsFFdDwkOVJTzJJrvtEeJ6HzUpJBSruLC3c8LliNUClYtQZCWTo4oahmppBpE0kMPGn4gcjhk2hDEC7V9IL4LDHLXMxuwACaXzEF3rvCz0rFZkKoGV4/sYcV6guNa1puYFCWmgWo9YHDJSrTcXVTfeHmVnopakbMlgrYsX5RnxXtfz/ANXmfzCgeUKFGX/xEKHobFceogJt8SfmDi9WAtFkJ5BXPtL+qqQQxeDkhFFqehDNd+QjmFCUg505y9CSQ3mYjlC0oBA2I8Ej8mJMpP7FR7qD3SCyccGIShI7g/2iNeLWfmPJqQuUGlJODUfkPim3/OJpeCU5dQHiB9Ew9S3186wj70g5waV8XgQwYglxdyOd7wWwuOTJTkCQdbC5/tA6eSw0qPWKXE55Cm5QuZ8WlRxV/kT4h4g4rPlTpakzJeZNyAWsxuKwDkzCUhi1K8oszMaQDLIdwRmfcXaF/QcR/BTZYlZUpDZnqT631iL9SXLIQ/NR+9oC8LxOQdoHK9C3vaJgkqU+ii/h7EO/QcRYdoPfWlvMjeLEiSTYP4t6iA2NT1agEqL3rVq1hk7iM1LlC/INpsX5wT6FrvQ1MlMHKCS4AS9b3FhDjL7TBCnZ3YsNqvflGfRxuaB2lPzsfpHf/Ui7lIs2w5Gz074r+kPjRPiXDutCUA5WUCwl5i4qLqoH15QVOHASlBQSkWewptuYB4TpCsgHICSal2DbjU84jm9LTmI6oEAt8e2r5YfItCpTJQADLCQ9HTlD3obPFgTJVLAmg7PLduUAJ3Soqp1dHrv68olwnGAW/hMHd2FYXODjR9C0MCMn/Tq3gmHhaXbsvf8Ayz5PlbwiGTiUkFQUG77eBtEB45JTQnX+V/GHyg1RCXNSoUEs/wC37iBU9Kps6VMSmSEyyrVfaCgxdkMaW56xNJ49IVQLY8wR6houpxcs2WPP20PlC1SxiUrlqB6tLgiyie9meH4VUlKQlwGuwmA0FywFWjjJNjm8X311jq5b0pD6BPhlPVJ/5H0EVp6sIfiANRqv8+3iX9HQh6EaARWHBJfPzP5hkH8QxuGStkocUZTrDXeh8vbRWkT8OVVlOdGO+g2DcoJYjgMoscpYC1/pvDJ3CkpScqQH1LPbcQjDFSZIfKhtX27zRx3RVnolqSKKKgbuzMz0t484vy8JUdq9yE0HeSwbTvaI8fh5UlusOdSiwB+jAad8MHp6NYKaUlUxZWWcocB2d1U9nxiRfRTBoNMQpL2Byl+4N6Q/B4wJBSm5IZwwHKlhE2KxaJY/jFAJOmpbSlTAEA6KSP8A7H/aI7D+sR/r/wCmI5BoAE+w7xqT6RN7p+VVhs5NNbjWJijevP8AcxyLNb3WHBPst5w7If7x0AN7+0ANUqnv7wge71jkgkgw8ytoAinVtv8AeLGL4EqZK61LliaVPkwhq008fvGw6Pj+ABzV41jX5YzK6qcrp55hE5eyr35wRXJBDAb+9o1PFuAhYKkPmaxzKflVYAgDicMrDqSVpAFk6O2lFKgvyuN78OZyxJipATJSnQdp/CnqYFrmhmEGZOZaSZtezQFtqFxzaM9icOpBY77j7GD7T9gw/wATdQtXaCFEbhJ9QIYZuhirlPjDVIMYrKcYrrrFxUp2AvD04Vi2sOBLhpKinKktTbTUe94iRw1SlqarGsX8CKRawUt1L2J9+Eb5z/jtEvajLw8tLuxIvQ31jk3FFTUHh79vFzFyilT6dxhnU125kX84w2pEANXI8ogxUoaWggvD7l/CK+KlU8YRlJwqMiXuRWJv8IJLIBKjEZUAhNat9oP8KuFe7GLwnKpt0ESej08EKCOzqQR9HqfCBs3iigo5VKymxzEfekehYzFply5ih8iCEeTP4kgR5kURX0xmPhY3folI40ujrIHOsXZfG1D/ANzw5RmlCGKHnEzKxWo18rj6qUCgdqRLM4gmYlu0k0Ov290jGyJxSRUgePpFsY8kgDxO/wCIrnS4tJ16MoDVbUnltbeBHFsPmb+I2zNvd/drRyRi81wBE5Yh6n3/AHh86Wg2RglhQZRuPir4++UH5c1aUDMkTO7TndjpaKgSp6UPKH55hq8E+lGl4Ykfyny/aFFPrpkKH/QuIdMNu8axYKtvfnEM23jFjJWMVGvDvSHhG0dRJJEARpHL6Q4+/ZizLwsSowwEVxoUJ1ve8angWIAl5Tdyw5X+8BJ8kAeI9YJ4RYSCo7/ikafHrJGfcHkl4z3SrCPlmVLBgNB4c4L4bFhW0TYiQmYnKqojrykyjOdVlpCnKQbKI50DVbzg3ieASlmxHc33EB+KJVJmp6tLgMd6beYjWRnjJluWKu52BzujEsj4lClLfWlYBzuH5Nc6QWBZn3I5aRuGgXxLDhrUA27on6fLHXQmdZRYdwAw7795vHGAomnv+8FU4cBJPv8AaB2IQxMcuWNkVsyVKNWEIEoOxqfOIl4pYWyXYGJyCpzzi885ZqBOMd2agExCSVFzWGqS0SIjHdVL2c/lFfFijc4sACK+MNIFh0xcarg6XCOSR5kRk1Eml6xsOCqAQgasH8hGnx9Tl4j4wr+FMJ1AbxWn8GMeqNjxcPKmPol/X8xjVQfX0YeOX5QwiHGOGM9r0YUxzLHSI6k7iGWk8mw3gvJS6G5QCSpjS0HMEXQO6CFpIqcHoIc72+8cQNDD3itgoULNyhQ9kGzpRDd8XpUneIsUpyO+JitoJokoDQ5M1oqde9vpWOdo7D+o5fWHygW/1PlDDitoroQNVvyH5rBHBSZZAP3hyXLwrZFVcwln3+8XTMLgjfwtAadnTMKTVidvOLcjF9kJIqHLvzMPD3sUSw6wmzh9awews5wIy0lyXg9giwjowZ5CYXCzRChTw942SkzRBi0uk90PeEYVmwzmKVlSzm9j4QPmVV75Ro+IYTMze/IQLm4I52A2FvxHLn86uUPUkDvp6QxPv6xfVhDlJIq48naK+JkZVEej7bHxjG4U9olLc+XpDW2iFJq3vzh6TEKx9SgxWxy6CJs0Useu0Joq4bEhKgWeNbw9BzUIbdxahjFAxeweMm2StQo3xK+xi8LIMpse6SzwmUE5gSsi1aAv6gRliYkxy1lTKWVNuSW5VtFYQs7yuxjNRJmENUoQxo40So/NHHhhEcIhg/M0GsAr+Gn3rAWQUg9pJV3HL9jBrBKSUjKnKK0d2ruYNJtWs8LOIhVCeGSbPCitmhQyORhySHrXmPURcmShT8j8QoUVITvVpANAabD7QPmFSiWJA5E7naFCipIVdkpv70i6JmUpFoUKLnUKuT+0oHl7vDRKdXg+nLmI5CgsC/h5ZG3mPzBDC90chRtE0TlGJI7CjWIchR2FADSmIUyav3fflChQtBS4ph3AYb6KOo2SWgVOwCyXAV4S/wBhHYUZ5YSrlVZ2AUGzFY70/vFZJL5S7iFCjm+mMx8aY9nlEU+ISCSGa38wHqYUKMtLVJmGKbt5g+kPlIIGYep+35hQoQRTDmLn7/dzEZTChQjcaONChQG40IphQoAa0FOF/B4/iFChwqukRwiFChpccQoUKAP/2Q=="/>
          <p:cNvSpPr>
            <a:spLocks noChangeAspect="1" noChangeArrowheads="1"/>
          </p:cNvSpPr>
          <p:nvPr/>
        </p:nvSpPr>
        <p:spPr bwMode="auto">
          <a:xfrm>
            <a:off x="142427" y="-144463"/>
            <a:ext cx="27904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https://encrypted-tbn2.gstatic.com/images?q=tbn:ANd9GcRBmFahrSAZXYai0ncmuq80a87ZcOJxe8k3Np1kK0tuQq67m3hw"/>
          <p:cNvSpPr>
            <a:spLocks noChangeAspect="1" noChangeArrowheads="1"/>
          </p:cNvSpPr>
          <p:nvPr/>
        </p:nvSpPr>
        <p:spPr bwMode="auto">
          <a:xfrm>
            <a:off x="142427" y="-144463"/>
            <a:ext cx="27904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 descr="https://encrypted-tbn2.gstatic.com/images?q=tbn:ANd9GcRBmFahrSAZXYai0ncmuq80a87ZcOJxe8k3Np1kK0tuQq67m3h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848" y="507314"/>
            <a:ext cx="3352826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1049822" y="3643278"/>
            <a:ext cx="795272" cy="1445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977006" y="3660767"/>
            <a:ext cx="795272" cy="1445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8698339" y="3633285"/>
            <a:ext cx="795272" cy="1445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Objectives / Functions of Social Work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Social Work </a:t>
            </a:r>
            <a:r>
              <a:rPr lang="en-US" dirty="0"/>
              <a:t>practice </a:t>
            </a:r>
            <a:r>
              <a:rPr lang="en-US" dirty="0" smtClean="0"/>
              <a:t>has at least four major objectives, namely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u="sng" dirty="0" smtClean="0"/>
              <a:t>Empowering </a:t>
            </a:r>
            <a:r>
              <a:rPr lang="en-US" u="sng" dirty="0"/>
              <a:t>people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or </a:t>
            </a:r>
            <a:r>
              <a:rPr lang="en-US" dirty="0"/>
              <a:t>Enhance the </a:t>
            </a:r>
            <a:r>
              <a:rPr lang="en-US" dirty="0" smtClean="0"/>
              <a:t>people’s capacities to resolve problem, cope, </a:t>
            </a:r>
            <a:r>
              <a:rPr lang="en-US" dirty="0"/>
              <a:t>and </a:t>
            </a:r>
            <a:r>
              <a:rPr lang="en-US" dirty="0" smtClean="0"/>
              <a:t>function effectively;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u="sng" dirty="0" smtClean="0"/>
              <a:t>Linking </a:t>
            </a:r>
            <a:r>
              <a:rPr lang="en-US" dirty="0"/>
              <a:t>clients with systems/needed resources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u="sng" dirty="0" smtClean="0"/>
              <a:t>Improve </a:t>
            </a:r>
            <a:r>
              <a:rPr lang="en-US" u="sng" dirty="0"/>
              <a:t>the social services delivery </a:t>
            </a:r>
            <a:r>
              <a:rPr lang="en-US" dirty="0"/>
              <a:t>network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u="sng" dirty="0" smtClean="0"/>
              <a:t>Promote Social Justice </a:t>
            </a:r>
            <a:r>
              <a:rPr lang="en-US" dirty="0" smtClean="0"/>
              <a:t>through the development </a:t>
            </a:r>
            <a:r>
              <a:rPr lang="en-US" dirty="0"/>
              <a:t>of social policy </a:t>
            </a:r>
          </a:p>
        </p:txBody>
      </p:sp>
    </p:spTree>
    <p:extLst>
      <p:ext uri="{BB962C8B-B14F-4D97-AF65-F5344CB8AC3E}">
        <p14:creationId xmlns:p14="http://schemas.microsoft.com/office/powerpoint/2010/main" xmlns="" val="11976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Fields and Services of 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1600202"/>
            <a:ext cx="4946570" cy="4525963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Family and Child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Health and Rehabilitation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Mental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 and Referral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Occupational Social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Juvenile and Adult Correction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85656" y="1600200"/>
            <a:ext cx="4724400" cy="4525963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Gerontological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Social Work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 Social Work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Housing Services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Income Maintenance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Organization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Fields of social work practice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the west social work practice fields are many. They include, traditionally;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r>
              <a:rPr lang="en-US" sz="3600" b="1" dirty="0" smtClean="0"/>
              <a:t>1.Family and children services;-</a:t>
            </a:r>
            <a:r>
              <a:rPr lang="en-US" sz="2800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a. 	Family preservation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b. 	day care </a:t>
            </a:r>
            <a:r>
              <a:rPr lang="en-US" sz="1800" dirty="0" smtClean="0"/>
              <a:t>( both for children, aged and disabled)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C.	 Family Counseling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d.	 Prevention of child abuse and neglect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e. 	prevention of domestic violence.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> 2. Health and Rehabilitation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a.  Hospital Social work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b.  Public health work</a:t>
            </a:r>
          </a:p>
          <a:p>
            <a:pPr marL="514350" indent="-514350" eaLnBrk="1" hangingPunct="1">
              <a:buFont typeface="Wingdings" pitchFamily="2" charset="2"/>
              <a:buAutoNum type="alphaLcPeriod" startAt="3"/>
              <a:defRPr/>
            </a:pPr>
            <a:r>
              <a:rPr lang="en-US" dirty="0" smtClean="0"/>
              <a:t>Maternal health work</a:t>
            </a:r>
          </a:p>
          <a:p>
            <a:pPr marL="514350" indent="-514350" eaLnBrk="1" hangingPunct="1">
              <a:buFont typeface="Wingdings" pitchFamily="2" charset="2"/>
              <a:buAutoNum type="alphaLcPeriod" startAt="3"/>
              <a:defRPr/>
            </a:pPr>
            <a:r>
              <a:rPr lang="en-US" dirty="0" smtClean="0"/>
              <a:t>Vocational rehabilitation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e.  Hospice care </a:t>
            </a:r>
            <a:r>
              <a:rPr lang="en-US" sz="2000" dirty="0" smtClean="0"/>
              <a:t>(for those who are dying).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  3.  Mental Health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 a. Mental health clinics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 b. Day treatment for drug and alcohol addiction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 c. Community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4. Information &amp; referral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a</a:t>
            </a:r>
            <a:r>
              <a:rPr lang="en-US" sz="4000" dirty="0" smtClean="0"/>
              <a:t>. </a:t>
            </a:r>
            <a:r>
              <a:rPr lang="en-US" dirty="0" smtClean="0"/>
              <a:t>Provision of information on resources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b. Publication of community directories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is YOUNG?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tic2.hypable.com/wp-content/uploads/2014/03/edward-bella-twilight.jpg?2ff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057" y="2133600"/>
            <a:ext cx="60198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5. Occupational Social 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295400"/>
            <a:ext cx="10045542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  <a:r>
              <a:rPr lang="en-US" sz="3600" smtClean="0"/>
              <a:t>a.  Employees assistance programme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 b. Treatment for work related stress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 c. Job relocation programme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 d. Retirement planning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6. Juvenile &amp;  Adult Correction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7128" y="1600200"/>
            <a:ext cx="9766499" cy="3887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a. Probation and Parole service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b. Police social work</a:t>
            </a:r>
          </a:p>
          <a:p>
            <a:pPr marL="514350" indent="-514350" eaLnBrk="1" hangingPunct="1">
              <a:buFont typeface="Wingdings" pitchFamily="2" charset="2"/>
              <a:buAutoNum type="alphaLcPeriod" startAt="3"/>
              <a:defRPr/>
            </a:pPr>
            <a:r>
              <a:rPr lang="en-US" dirty="0" smtClean="0"/>
              <a:t>Work in training schools</a:t>
            </a:r>
          </a:p>
          <a:p>
            <a:pPr marL="514350" indent="-514350" eaLnBrk="1" hangingPunct="1">
              <a:buFont typeface="Wingdings" pitchFamily="2" charset="2"/>
              <a:buAutoNum type="alphaLcPeriod" startAt="3"/>
              <a:defRPr/>
            </a:pPr>
            <a:r>
              <a:rPr lang="en-US" dirty="0" smtClean="0"/>
              <a:t>Prison work</a:t>
            </a:r>
          </a:p>
          <a:p>
            <a:pPr marL="514350" indent="-514350" eaLnBrk="1" hangingPunct="1">
              <a:buFont typeface="Wingdings" pitchFamily="2" charset="2"/>
              <a:buAutoNum type="alphaLcPeriod" startAt="3"/>
              <a:defRPr/>
            </a:pPr>
            <a:r>
              <a:rPr lang="en-US" dirty="0" smtClean="0"/>
              <a:t>Diversion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7. </a:t>
            </a:r>
            <a:r>
              <a:rPr lang="en-US" b="1" dirty="0" err="1" smtClean="0"/>
              <a:t>Gerontological</a:t>
            </a:r>
            <a:r>
              <a:rPr lang="en-US" b="1" dirty="0" smtClean="0"/>
              <a:t> service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None/>
              <a:defRPr/>
            </a:pPr>
            <a:r>
              <a:rPr lang="en-US" sz="3600" dirty="0" smtClean="0"/>
              <a:t>a. In-home support</a:t>
            </a:r>
          </a:p>
          <a:p>
            <a:pPr marL="742950" indent="-742950" eaLnBrk="1" hangingPunct="1">
              <a:buNone/>
              <a:defRPr/>
            </a:pPr>
            <a:r>
              <a:rPr lang="en-US" sz="3600" dirty="0" smtClean="0"/>
              <a:t>b. Respite help for family caregiver</a:t>
            </a:r>
          </a:p>
          <a:p>
            <a:pPr marL="742950" indent="-742950" eaLnBrk="1" hangingPunct="1">
              <a:buNone/>
              <a:defRPr/>
            </a:pPr>
            <a:r>
              <a:rPr lang="en-US" sz="3600" dirty="0" smtClean="0"/>
              <a:t>c. Adult day care</a:t>
            </a:r>
          </a:p>
          <a:p>
            <a:pPr marL="742950" indent="-742950" eaLnBrk="1" hangingPunct="1">
              <a:buNone/>
              <a:defRPr/>
            </a:pPr>
            <a:r>
              <a:rPr lang="en-US" sz="3600" dirty="0" smtClean="0"/>
              <a:t>d. Nursing home service</a:t>
            </a:r>
          </a:p>
          <a:p>
            <a:pPr marL="514350" indent="-514350" eaLnBrk="1" hangingPunct="1">
              <a:buFont typeface="+mj-lt"/>
              <a:buAutoNum type="alphaLcParenR"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76456" y="1600200"/>
            <a:ext cx="124425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Young-Old</a:t>
            </a:r>
          </a:p>
          <a:p>
            <a:r>
              <a:rPr lang="en-US" dirty="0" smtClean="0"/>
              <a:t>Middle-Old</a:t>
            </a:r>
          </a:p>
          <a:p>
            <a:r>
              <a:rPr lang="en-US" dirty="0" smtClean="0"/>
              <a:t>Old-Old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0256" y="2734270"/>
            <a:ext cx="14207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Centenarians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8. School Social 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3600" dirty="0" smtClean="0"/>
              <a:t>School adjustment counseling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3600" dirty="0" smtClean="0"/>
              <a:t>Family counseling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sz="3600" dirty="0" smtClean="0"/>
              <a:t>Behaviour 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9. Housing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a. Subsidized rents</a:t>
            </a:r>
          </a:p>
          <a:p>
            <a:pPr eaLnBrk="1" hangingPunct="1">
              <a:buNone/>
              <a:defRPr/>
            </a:pPr>
            <a:r>
              <a:rPr lang="en-US" sz="3600" dirty="0" smtClean="0"/>
              <a:t>b. Homeless shelters</a:t>
            </a:r>
          </a:p>
          <a:p>
            <a:pPr eaLnBrk="1" hangingPunct="1">
              <a:buNone/>
              <a:defRPr/>
            </a:pPr>
            <a:r>
              <a:rPr lang="en-US" sz="3600" dirty="0" smtClean="0"/>
              <a:t>c. Handicapped accessibility </a:t>
            </a:r>
            <a:r>
              <a:rPr lang="en-US" sz="3600" dirty="0" err="1" smtClean="0"/>
              <a:t>programmes</a:t>
            </a:r>
            <a:endParaRPr lang="en-US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10.Income maintenance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3600" dirty="0" smtClean="0"/>
              <a:t>a. </a:t>
            </a:r>
            <a:r>
              <a:rPr lang="en-US" sz="3600" dirty="0" smtClean="0"/>
              <a:t>Income support programmes </a:t>
            </a:r>
            <a:endParaRPr lang="en-US" sz="3600" dirty="0" smtClean="0"/>
          </a:p>
          <a:p>
            <a:pPr eaLnBrk="1" hangingPunct="1">
              <a:buNone/>
              <a:defRPr/>
            </a:pPr>
            <a:r>
              <a:rPr lang="en-US" sz="3600" dirty="0" smtClean="0"/>
              <a:t>b. Food stamps/Food Support (Free </a:t>
            </a:r>
            <a:r>
              <a:rPr lang="en-US" sz="3600" dirty="0" err="1" smtClean="0"/>
              <a:t>Bazar</a:t>
            </a:r>
            <a:r>
              <a:rPr lang="en-US" sz="3600" dirty="0" smtClean="0"/>
              <a:t>)</a:t>
            </a:r>
          </a:p>
          <a:p>
            <a:pPr eaLnBrk="1" hangingPunct="1">
              <a:buNone/>
              <a:defRPr/>
            </a:pPr>
            <a:r>
              <a:rPr lang="en-US" sz="3600" dirty="0" smtClean="0"/>
              <a:t>c. Aid to families with dependent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11. Community Organization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a.  Social Planning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b.  Community organization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c.  Neighborhood revitalization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 smtClean="0"/>
              <a:t> Fields of social work practices </a:t>
            </a:r>
            <a:br>
              <a:rPr lang="en-US" sz="4000" b="1" dirty="0" smtClean="0"/>
            </a:br>
            <a:r>
              <a:rPr lang="en-US" sz="4000" b="1" dirty="0" smtClean="0"/>
              <a:t> in Pakistan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7128" y="1600200"/>
            <a:ext cx="9766499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With reference to Pakistan the fields of social work practices are;-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1. Special education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2. Mental Health social 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3. Drug addicts detoxification &amp; rehabilitation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4. Women welfare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5. Child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533400"/>
            <a:ext cx="10045542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6. Pakistan </a:t>
            </a:r>
            <a:r>
              <a:rPr lang="en-US" sz="2800" dirty="0" err="1" smtClean="0"/>
              <a:t>Baitul</a:t>
            </a:r>
            <a:r>
              <a:rPr lang="en-US" sz="2800" dirty="0" smtClean="0"/>
              <a:t>- Mal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7. </a:t>
            </a:r>
            <a:r>
              <a:rPr lang="en-US" sz="2800" dirty="0" err="1" smtClean="0"/>
              <a:t>Zakat</a:t>
            </a:r>
            <a:r>
              <a:rPr lang="en-US" sz="2800" dirty="0" smtClean="0"/>
              <a:t> department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8.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welfare:- ESSI, EOABI,WWB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9. Day care centers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10. Staff welfare organization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11. Homes for the aged under public and private organizations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12. Mental asylum like Fountain house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13. Medical Social work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14. School social work (NCHD approach)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15. Student councilors.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58088" y="1524000"/>
            <a:ext cx="10045542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dirty="0" smtClean="0"/>
              <a:t>According to </a:t>
            </a:r>
            <a:r>
              <a:rPr lang="en-US" b="1" dirty="0" smtClean="0"/>
              <a:t>Barker (1999)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“ a nation’s system of</a:t>
            </a:r>
            <a:r>
              <a:rPr lang="en-US" sz="4000" dirty="0" smtClean="0"/>
              <a:t> </a:t>
            </a:r>
            <a:r>
              <a:rPr lang="en-US" dirty="0" err="1" smtClean="0"/>
              <a:t>programmes</a:t>
            </a:r>
            <a:r>
              <a:rPr lang="en-US" dirty="0" smtClean="0"/>
              <a:t>, benefits, and services that help people meet those social , economic, educational and health needs that are fundamental to the maintenance of society.”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1800" dirty="0" smtClean="0"/>
              <a:t>Barker, R. L. (1999). The Social Work Dictionary (4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ed.). Washington, DC: National Association of Social Workers, c.f. Charles H. </a:t>
            </a:r>
            <a:r>
              <a:rPr lang="en-US" sz="1800" dirty="0" err="1" smtClean="0"/>
              <a:t>Zastrow</a:t>
            </a:r>
            <a:r>
              <a:rPr lang="en-US" sz="1800" dirty="0" smtClean="0"/>
              <a:t>. (2003). The Practice of Social Work: Applications of Generalist and Advanced Content. New York: Thomson/Brooks/Cole.p.5 </a:t>
            </a:r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86" y="274638"/>
            <a:ext cx="10045542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 smtClean="0"/>
              <a:t>Social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Nobody is OLD?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5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5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UUEhQWFRUWFBQUFBUXFBQVFRYVFBYXFxYUFBQYHCggGBolHBQXITEhJSkrLi4uFx8zODMsNygtLisBCgoKDg0OGhAQGiwkHyQsLCwsLCwsLCwsLCwsLCwsLCwsLCwsLCwsLCwsLCwsLCwsLCwsLCwsLCwsLCwsLCwsLP/AABEIALcBEwMBIgACEQEDEQH/xAAcAAABBQEBAQAAAAAAAAAAAAAAAQIDBAUGBwj/xABCEAABAwIDBQUFBAkDBAMAAAABAAIRAyEEMUEFElFhcQYigZGhEzKxwfB0s9HhBxQWIzRCUmLxJHKSgqKy0kNTo//EABkBAAMBAQEAAAAAAAAAAAAAAAABAgMEBf/EACQRAAICAQQCAgMBAAAAAAAAAAABAhEDBBIhMUFREyIFMkJx/9oADAMBAAIRAxEAPwDzHtJ/GYr7ViPvXqhScQQQYIMg8CMitDtH/F4r7ViPvXrNatUSdRW2qR7Ou3UbtRoMSJ05h0x1XpvZXb363Rdhq7i9rmj2bw4h0OtBIuCDEHMTC8Nc4xE24Lpewe3/ANWxDN8FzC6IGbS7IjiJgxyWyn4ZEonsXZbF4rZ9UYbFOdWwzzFGs+76ZOTKh/mYeOiZ2m2W2lXO77r+8OU5jzVraW3mVKLaxE0rb/8AYDm48hnygo2632lNjgZj6PqPVTmxqUd3kMbcZV4OefQCaMKCpQ1TNYuCjqsqOwjVX2h7Ki3equDRpOpAmANbfFZ+3u1FOk0ikRVqBxZujJhAmXmMuQmYXAY/bFSq4F7jvQZORvmJzIstYY/LJlKjrcb2mpNp/u2kvMxJs06Fw3TxWVtPto+owNaIfB3yIg5ZQJGWQOq5eo+Tnb0TA2Ljz68Ft10Z3Zos2rVA3A87pu5pAIN5gkifKFWrYpz8w1rRlDRp1UQgWuSeqbUPdix69Lp2xEr65mTAMQIFyB6QoW4h0ucbnIA5RwCje4m/h0CLk3sBkNOKmwHe1cQYN4vzTW1AIibJH3zEFG8ATGXH5pDLeGxbmn3QQTJa4FzS4G0tGf5lbmE2o19VlR9NgLmySAd32jd4XAJcTuxmdAuYjwkHmrOHxBDmEmACLxO6BrAEnMppgdttXBNqRVpFjmOaS5zXTBGc718yPqYxWrR2GQ+i5oqfvAXOjdAcHAgfuzYFpDhpIgjhOcBCbOLURpjkiEIOYEIQgBChCEAPoVd05SkrVN4zEJiRIuwSoSIEKkSpEACEJUAZ/aL+MxX2rEfevWYc1pdov4zFfasR969UHhV4PTFT8C6KjCdHtPk4JjUEJgz07Ym3WxXoG7SwOA6yCPMf9yOwHabfb+r1HHeYYZObqYs083NFjxELgOz+I3KwJNi1zT5T8WhVcS7drOLCRDyWkGCNQQdFW/pk7T3jaGH3DkL3tfyWD2i2v+rUg+Jk7o6wT8lPsDFuq4Wk+o4ucWiSTfIZrzLbuPdUrVO8XM9o9zQTIuYFugCweNb2aKX1KFZ5JdpvOLiMrmc+kquZTnHgEluUceaskdyOel/SE32cHjkUrSIMRlbWw4JTFjn6T0TENaJJtbU5qN5EfhITw7rHO0qPevokxig215fWqQ3PhJ+XilEdOqWRFrjmL9EAMLfV314JjjBMQQimCTbTwSuGWXE5KRg4cfzTqVhbQa/XJMAnMxwtwUjXbpludjCAN7Z0h7XNpioRZ43osRAaR/K6xgxq2QRK09rA+0JtBuACHQOot5LlsJid15eQ0tMb7ZAlsguDRxO7nBzPFdi/2dalvgNpwbAxT3gQCN1upnh14xS5Ms8N0eDKCRK5sfL61TmNQefQxCc8JiBAkKEJDQiEIQUCEiVAAkQhAAlSIQBT7RD/AFeK+1Yj756z4Wh2h/i8V9qxH3z1RCo9MjapCLJrgntQBCmg3T4V/YOzzWrNaBaQXdApA9AY99HAbze65tOZtoIsvOHHzXpPbNgbgy0Ei7crTBFl5o519L5Ii75BquAc3im2Np6W06px4ETx0THSbQPiY4piHC4gzzMW6JHt/py4oA5nmSeGicyx8I1HUpiI3CBJz536CdFGHEjK51+Sle06Eyck0usJ45aQEhjDYieOX4pzn38pjzvOqbuSZi0kzr5JwabmPllqkAxomfryTGyI6yptPQ/JDKXKwuTzhSMjdew6jRD+6Bx1MJ9VmQStomCc4mPxQOiWlSgb8gtyMZ30hw1E5cFu4eqGlrHPc2gSHgOaN8FrwN1xzMQJ3YFwLSudpE7sAkSJ8Rl0uFtYJ3tgQ8sB7sBxaLtEAwb/ACvFrRSYjV2pR3Xd33TO7YiBnkeqpgrXrMY6j+7/AJG7rtIDTAJGl+fhZY6bPPzR2yAlIhCDECkSwkISGIhIhBQJUiEACEIQAShJCVAFTtB/F4r7ViPvnqjC1dq4N1XG4lrBJ/WcR989TN7L4j+j1VdLk9MxISgLZf2axA/k9U/C9l67zBbujiUtyAwqNBz3BrRJOS9P7I7DGHZLvfNyVJsLsxTw43j3n6krc3VjOV8IuK8s57t6ycMf9zfKbrzGP85eS9L7ek+w6kA5RH+fivN3UrTkNTp09D5LSHREuxhMHPoNEPPHxSACPNFgPRUIe7SGi+QN0yM9TlJsoy5PpAusEnJDUW+hwYSIabzHEnkmNomTANrXXQ7O7NFwG+fBdFs7YlOnk0Fc09TFdHVDSyffBxmHwFR9gwzx3fSStCj2bqWmM8s/Ndy2kAMoCcMLPJYvUTfR0R0kF2ceeysXdUjlAjLqlpdm2kzvzOeS7AYIc0ns93hHh+Cj5Z+zT4Ma8HNO7MU4jeA6Ouqz+yoAMOLhwFvMhdc+nwAjoClpUpMwOosfJCyTXkHhg/Bwz+zlQN7nePCIIzyvzWTjMK6kQHNI4O58+C9MdnEjoRfxVLaeDbVBaRmD9ei1jnfkwyaZfyc1sLbTabSXiXugb286d2/ODrmpsfhN12Y3XXDoMXvmBnfRYNbD7oJaI70SYJaW8znlbotd2L9swOjIAajjIjLQERxXbGVo8vUQ+v8AhASklCQoPPFlIShNKBpBKE2U5IqglKmwlKYAiUkoQFCyhIhIDsNu7E9hi/b0/wCbEVC/o97ifiurptkA8l6Q7ZFA2NGmbk3Y03Jkm44pHbHoH/4mDoI+C1z5YzVRVHfjjKPZ517NRwvQKvZugcg5vRx+cqpU7I0zk9467p+QXK4mykcZKdTXUVex/wDTV82/MFQDsjUH87PNw+SVMLR5z28aP1c9Wx55/Fea1nndAzgWHCfhcyva/wBJXZj2eAqVXPEsLIABuXODYy5rxCs86GFtHhEPljXPH5BRG8/XgntZvEA+C29n7M7ry7MFmfAz6KZSKUShs/AF5Ei31ddVgdlMbBjxUGDw+68DiMvrr6LcpMAhcWWTbo78MIpWWsMyFcYzXzUDG2lWW9FlR0WNKWeSmFEobSJT2huREaZ0JUrKc/nMpLDWeaioPcHWnmm0NNErmwL/AA5qtUpwZvIyKuYolwH+4T9eCr1AZIItmEgbKVSuZnXzS0ydVLUognvR14KGvR3ciqoz3HIYzCSavJzidQRJ8jzUGABFEgkmXkjgBy6n4LqHYTvGACSXNIP9w15Ex6rAxtAsIboLD68Qu7F0ePq5UmVEqUppWh5oFNITgEiAQBqEqRAxEIQgYQiEIQAISoQFH1chczS2i8VTvuduhzhA0EroKeJYRIcCFDVHpkyFC/FsAkvaPFZWI7RMHutnmTHokBtoXL1e1B0a0eZ+aqv7TvMy4Do1FjplL9NmK3Nnbv8A9lam3waHPP8A4r503C5wAvJgeK9h/STtCvisMKdnxUa8ANAcLESIF7E+vhwXZ7YT21DUqt3QwFwBNy6LW0hG5UG19mc3A7rmzcRJ9DHk5vmunbS7o47kHnnunyB81Eyg10W7rgBI/lcBEnkRHqr9RoBjg1rZ8ACTwuk0UmVpG806+7+K16Y9fisim2XyRFyY4Stdv5rjy/tR3YV9S1TCsOeBlr6eCoySYvkoNo7RZQgvdn7rdTb6ukjRlrE4hw938vVUS/EOPeO6OORPIcFkV+0bj7vhbLqSD5wsvE7Qql5ku7p95r3OaebZABHgqp9kcN0d5garWWefjdbbKlMi0XXneCquqwSZEdL811OzWTAk5BZNs2UUdPRwzYvCp43EsAOUCZmIHUqlXxpbIm0QVzW1Nqb3cNN5JN92A3zN/RMKsuYytSrWbWaDmNBbSTZWMNhnbpGetsjyXObrd8CPZsiS40Pakn+n3h5yrmy9oGm9oDTuPgPhu6BP9snK1x6q/HZnSvhM0azAH/8ASPS4K5HGE77pzkz+a7fFUZqCCCDl4xmuQ2wxgquDN43Nzw0tHzXZhf1PH/IKmUU1KUgWp5opTUpSFA0IhCVAxEIQgBJQlQgYkJUIQB6Hj/0gt/WqlJrD3a1SmSeLXlp+C3cNt14cW6OEheLbdeRjcSRmMViD/wDs9elbAxQq0mO1hdWGEZ4pe0d05NSXo6B+JccyonVCUxxlOYF51nRQ1zio5JUzinNCXYdGJtjHCl1P19dVn0sSajJ0It/hSdr6V2O5x9eih2c+KY6WXNKbjJnfDGpY0ythKZa6M5mx4C/4+abinBoLr/zCeVuHRSiq51UQI1uQDnAtnkn4nDlwyseHgCV0wbaOTIkmQbP90b2eXgr7TPNU2CLcPRWsLmFyyvcdsEtpK/C1I7hi15v5KCnh2tMvaSSBLnS4+Oo6LZpVLGMwNT6K3SpAtu3TLTwSfJpFGA6lSj3h9dQsvGYIPMMBd6Dy1XV1MC06KpVbuZW6aKS1EzcDs3cgTpfqt/Z2G3blZlDFSY1W1QFgqiuSWVsaBvclj1sDrnrHGVvYqjKoup7usXt1KqS9EorYHC0iILnMIMxJ9bqPabGtH7p7XvNm8BNiSW8M0/E4Qe9eYgg/Vk6jhoLbxfjpGSys02lfD4U0gC7dLiQXOA97Qmy5faFXecTAvebzfQ3jyC7vGUQW9HA9ePxXBY73yCILTu/8bZaZLu07uJ4f5NVJFdCVIug8oRIlSFA0IhCEDBCEIAEIQgAQhCBlLtEf9ZivtWI++evYP0bbCw78ID7eahE7oc0bs6bsSvHu0X8ZivtWI++euh7CbV9k6AYM+YXRplb23Vnbl4VnpVRm6S06GEwlNe4uO9xQ5cWWG2bj6OiLtJjolTMZZVN6E4V1mmU1ZDtnCtqU3NPCx4Fc1hmkUReC0lpJAtzAXVvusHH0zScSG7zHEEiddY+PgVlkX9HTgnX1ZU2SxocS0SciXGdNBK3HUgGgnRnx5+SzMBh2EktJDicjoDrC2y0GR/c1t+GfzWmF2ic6pmDXw26Bz+AGXqjCNANpzI68SfRaWKobzjOQBJPHek/L4JjsDu3ix9Z4dVOSDu0XjyKqYoaQOBzA68fVaFKqc1Xo0CZM2mJym8GOWUdVZ9kR04dRb0v/AIWDi0jphNNkxpSIOXlYqjj8MA22cZ/BaLals9FRqO33RNsj14KTdsyNj0N0Eu94m9shoFsxkRxVTEgskt1zt6hY78fUpPBJe9uZacxzafHI2V8rgyddnXBtrqlVw2+4NAsL+i0dkYhlZgcDPhBEZgg5FZe0tuU21C2h3yO65093e4DUxrCOx2kiX9RMwbx8OasNwqqbPxDplxJJuePktoAfNQ0NMy6uFmG6mQORzg+IF1wfaCn+9ef7j5E/4/5L1ChSDj0uOc2zXnvbTD+zxNbg4Mi0Xsbf8T5ru06qJ4n5F7mc4kQkXQeSKmlKU1IaBKkQgYISJZQAFIhCBhKEQhAyl2j/AIzFfasR989R7JrblVp5qXtH/GYr7ViPvnqnhae89oykgK8bakqPQl0z3DZ/7yiHC9k3eUWyMG6jTaA6QQrDwjXSi8nHfkMCajyRFNIUoYgthcVG1jWhMxGHD7Gcx/lTMqBSuNkDM1uzRTqEm8AwcpkEAxoc/JXsOyWjiTPmkrNLojMGTzUmDJIANtI67ycI0+OjSc7jz2FTDzA6DqTuj0sFLiKYN+Ex0EkkfWqfUd3rcR5mT+Cc9sg9MuX+VqYJkWGowPHzIFyeV59NUzFg5n6kyfh5A8VeYDENuYN9MxPoB5KhtE2dFwGuAPNxE+hWORcHThlyZlTEF3dZxz+unqpWUS2Wi8XceH80dclKKJp0hECA573WkCMyfA9Fn43tGGnda2LtgyBLiSPAWOhiOMKY40lyXPNJukWnAl4YJLjM2gQPr4rNNEupkxJzBtcAWMcR8uiBtIuh5BnM57pJEZ9FIMY90Q2w0DmibnhyhJ14NIQlLsqbzWQ3vNkkOG8QHSbF0RvaZjipKGGb3d0BlyR3e4CBqJy/NW/an+amT1I+s0DEuJ7tMC+ZeR6AZKbNHgvyWMDUkgSNDw48uoK2A1wDesLl8fjCypTL2tILoJAuNPEfWi6vCwWgjhMaQNB6+SulJHPucJUXcJRsNP8AJPwPovNu31YPxJjIWA8gT5g+S9PxDopzxb8vzXjXaB84ipyO74j3v+4k+K6YI8vVytGcUhQUkrQ4KApEEpJSGgQguSSgdCpESklAxUJJRKBULKEkoQOmVe0f8ZivtWI++embIaDVbPFSdov4vFfasR989M2MyarQeK0w/ujvn+rPZ6T5pMIM2HwSEqts21IN4KwCp10azMrA/oh7UyqpWBK6nK5KNbKjSrAKj9nCnwmFe/3GFw4xbxcbBCQWJRolxsYgJzXbt+VvAH5z5oxZNM7siYl/wAHHMX5qKu+w4cuAjJbRjSM3K2PL++ee7HldaLWznzHKxG76FZeHaXFvPdHqG/it9tECDrBIHMxY+UeKEgsrU29x0abxHyVTaFOAejfJgy8yB5rTwLQW8pgdI/L0VbadLvAcbR0G98PUKGjSMqZlNn2e6LzmTllDWx0g+i5fF7N77S68GG8xyHqu9oYSQJ/3+ZP5eY4KriNnAvJgH4zMxy0UuHBayc2cw3BxvPkhgBPI8LZnJWWUC0AlvkYi5/D0XQO2WXADhd1tTE/DyCMXg2kgWj3jxge6BwECeFlLxo0WeS6M3D0Zjum41P19BLWfAIawA+YstKph/dbq4EnSAZPXQeidiaAG6T0I52/D0SUEN6ibMJuGJcCbgjycI1+suS6HYtKGxERNvOfiVHhqHiCZ62uOtitHDU90xx/FWkYSlZLUoy0DOASBz4Lz3b3ZEuqOqCQHXBA0FoIORsL/AEfSW5/WsLD7Y4h9GkalNu8LTdobn7znOIDQBrOq0izDJFS7PO/2UdxR+yTuKbie2pabtnmHNcP+TTDuoVd/bv8AsKrciPhXotDsoeKP2TPFUD24d/QmO7cP/p9UbkP4V6NMdkuaX9khxWT+2z/6fVNPbep/T6pbkNY16NodkxxR+yQ4rCPbar/SPNN/bWr/AEjzT3IPiXo6Edk28U8dlWcVzR7aVuAUf7ZVuARuQfGvR1n7LM4oXJ/thX5IRuQfGvRn9ov4vFfasR989VcFU3XtdwIVvtCP9XiftWI++eqAWkXTTG1aPZtnGWtPFoVipZZPZ8uqUaRYC4xkASfILqqOwKr4Lopji43j/aLrX8hFuaa9Ead/Xky6TlewuEqVDDGk8Tk0dStnDbGo08/3h4kwJvk0fOVPi8QbbptNgAABlouaGFvs1lkXgrYbZlOlepL3WtB3fDj4pu09uNaA1nvEZWtpAByJUVbagFjE8BfQjJt1ivqmpWcbwOs2tAnI2W2xRRlubGvbJ33HugyZ/mPI/wBIBjnJ5pMRLweE+Qv6pMQ8ucBoD65T0GQU72RA4hthwz+CljRb2VShoJzyHIcfRacjI20B66rOdUiPTrf81ZxHeYCLGRPnHrPqoZSJsGIEHPXzjLxTcbTlzT/v8CGwD5D1SUnExN3QQeZHPjIlWHDekcRY9WzP1xUMtElNu60dGzzMBJQpwAXZkb3nJnrf1KVx3ncpty7oHxJUjxMnlHQCfySsCtUdMCwAuRo0C/iY15qDDYe8uzdJM6zFvgrLGSDfiPCXH4WUlVkXygT0mxHXNIZn4dm+Wu13pP8A1AkT0sl2rSkgDSfEloPzHkrNCkRI13mEdYAA9Cn4hnvHSTHgAIHUx5pDsp4KnnyIIPgI+PxWk1mvX8vrkquEYQ09AB1vf1atJjLcoP18UgZBSbmDx+BTMdSa5kOAcDNjbjOYOhNiFZeI11+adUote2CY1JHMET5FWiWfP/abZ1MPcKIDd10Oa72dJzTcXbIaRaxaNDOa5upTAMAzxOk8uS9d7a/o6xNZxq4YsqyGAtB3H90OuAbE97jkvNtpbFr4cxXpPpk6OaR65eqmXBUeTILUbqsiklNAqbRVMrFqbuq0cOUNoGUbkFMqliNxXXYdRupHgi0G1lXcStYrDaZSexcTYHyTsVEO6hddgf0eY6rTbUbTADhI3nQY5jRCra/QrXsqu2DWxmPxNLDtDnfrOJJlzWgAVn3JJ+C77Y36JaNIB+OqmoRc06e82n0L/fdrlupULpS5MWzvMK6nQYGYek1jAI7oa1v/ALE9Qs3aO036FrZzsXf+vBCFrFEMyjj3TBc8zYid1uosBfjqUxmJac2g5397Of6kIWtIiydrt2IMSOl5yt0VTD911RxMk36CIEevohCyydFRI6PdZvn6i5t9ap2BxEknjujncTJ8vVCFgWaOKYYEcPh9DyT8PV0Osj655+SEKGUiw1/f8j+I9Vae/dIPCAfFCFmy0G9fqPhf4fBWGukc/wAvxSIUFEFR97f1tb/5SfOfNaFdunOfQx9ckIVIQzBtm/8AdPj7g+uSTGMHcaMpFR3hJ+uiEIAhbcnqR03QJ9fitBw3R0b9fBCEhlcCw4lMpuvHL5x8kIVIlmC7b25V3WHduQG97KTunhcQcx4ZLosLtNmIYW1Gh7TYtc0EHqDZCF1bVRlZgbW/Rzg68upD2DuDZNP/AIaeC5nHdiThzDwL5EGQfmhCxlBFqTM2r2ZakpdmmgoQo2ovcy07s406Id2YYdAhCe1CtjB2WYNAt7YHZylTPtXtB3T3R/dxKELTHBORE5NI6X9dcchbS8emiRCF1bUcx//Z"/>
          <p:cNvSpPr>
            <a:spLocks noChangeAspect="1" noChangeArrowheads="1"/>
          </p:cNvSpPr>
          <p:nvPr/>
        </p:nvSpPr>
        <p:spPr bwMode="auto">
          <a:xfrm>
            <a:off x="189905" y="-144463"/>
            <a:ext cx="372057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g.dunyanews.tv/news/2013/June/06-25-13/video_first_images/180217_62296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056" y="1981200"/>
            <a:ext cx="54864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87" y="228600"/>
            <a:ext cx="10045542" cy="1189038"/>
          </a:xfrm>
          <a:solidFill>
            <a:srgbClr val="00FF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/>
              <a:t>Social services &amp; social welfare services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Social services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refer to mean those services which are required on a very extensive scale by the normal population.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These services seek to meet the basic needs of the people and include services for health, education, housing, communication etc.</a:t>
            </a:r>
            <a:endParaRPr lang="en-US" sz="4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social welfare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58087" y="1981200"/>
            <a:ext cx="10045542" cy="4114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Not only in In Pakistani context but the entire ESCAP region the term is used to describe </a:t>
            </a:r>
            <a:r>
              <a:rPr lang="en-US" sz="2800" dirty="0" smtClean="0">
                <a:solidFill>
                  <a:srgbClr val="FF0000"/>
                </a:solidFill>
              </a:rPr>
              <a:t>those services which are required by the vulnerable sections</a:t>
            </a:r>
            <a:r>
              <a:rPr lang="en-US" sz="2800" dirty="0" smtClean="0"/>
              <a:t> of the society and includes services for the handicapped and the traditionally under privileged groups such as minorities, women, children  etc</a:t>
            </a:r>
            <a:r>
              <a:rPr lang="en-US" sz="2800" smtClean="0"/>
              <a:t>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SOCAIL POLICY DEFINED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Social policy relates to the </a:t>
            </a:r>
            <a:r>
              <a:rPr lang="en-US" sz="4400" dirty="0" smtClean="0">
                <a:solidFill>
                  <a:srgbClr val="FF0000"/>
                </a:solidFill>
              </a:rPr>
              <a:t>guidelines</a:t>
            </a:r>
            <a:r>
              <a:rPr lang="en-US" sz="4400" dirty="0" smtClean="0"/>
              <a:t> for the changing, maintenance or creation of living </a:t>
            </a:r>
            <a:r>
              <a:rPr lang="en-US" sz="4400" dirty="0" smtClean="0">
                <a:solidFill>
                  <a:srgbClr val="FF0000"/>
                </a:solidFill>
              </a:rPr>
              <a:t>conditions</a:t>
            </a:r>
            <a:r>
              <a:rPr lang="en-US" sz="4400" dirty="0" smtClean="0"/>
              <a:t> that are </a:t>
            </a:r>
            <a:r>
              <a:rPr lang="en-US" sz="4400" dirty="0" smtClean="0">
                <a:solidFill>
                  <a:srgbClr val="FF0000"/>
                </a:solidFill>
              </a:rPr>
              <a:t>conducive* </a:t>
            </a:r>
            <a:r>
              <a:rPr lang="en-US" sz="4400" dirty="0" smtClean="0"/>
              <a:t>to human welfare (</a:t>
            </a:r>
            <a:r>
              <a:rPr lang="en-US" sz="4400" dirty="0" err="1" smtClean="0"/>
              <a:t>Eldar</a:t>
            </a:r>
            <a:r>
              <a:rPr lang="en-US" sz="4400" dirty="0" smtClean="0"/>
              <a:t> </a:t>
            </a:r>
            <a:r>
              <a:rPr lang="en-US" sz="4400" dirty="0" err="1" smtClean="0"/>
              <a:t>Shafir</a:t>
            </a:r>
            <a:r>
              <a:rPr lang="en-US" sz="4400" dirty="0" smtClean="0"/>
              <a:t>, 2013).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0256" y="4590871"/>
            <a:ext cx="948745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[a policy is] a program of actions adopted by a person, group, or government, or the set of principles on which they are based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Microsoft® Encarta® 2009. © 1993-2008 Microsoft Corporation. All rights reserved.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9256" y="6183868"/>
            <a:ext cx="1036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i="1" dirty="0" err="1" smtClean="0"/>
              <a:t>Eldar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Shafir</a:t>
            </a:r>
            <a:r>
              <a:rPr lang="en-US" sz="1600" i="1" dirty="0" smtClean="0"/>
              <a:t>. (2013). The Behavioral Foundations of Public Policy. New Jersey: Princeton University Press. 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1116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33256" y="5867400"/>
            <a:ext cx="309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*helping something to happen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58087" y="762000"/>
            <a:ext cx="10045542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general accepted concept of social policy  encompasses 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education</a:t>
            </a:r>
            <a:r>
              <a:rPr lang="en-US" sz="3600" dirty="0" smtClean="0"/>
              <a:t>, 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health</a:t>
            </a:r>
            <a:r>
              <a:rPr lang="en-US" sz="3600" dirty="0" smtClean="0"/>
              <a:t>, 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housing</a:t>
            </a:r>
            <a:r>
              <a:rPr lang="en-US" sz="3600" dirty="0" smtClean="0"/>
              <a:t>, 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social security*</a:t>
            </a:r>
            <a:r>
              <a:rPr lang="en-US" sz="3600" dirty="0" smtClean="0"/>
              <a:t>, including </a:t>
            </a:r>
            <a:r>
              <a:rPr lang="en-US" sz="3600" dirty="0" smtClean="0">
                <a:solidFill>
                  <a:srgbClr val="FF0000"/>
                </a:solidFill>
              </a:rPr>
              <a:t>pension</a:t>
            </a:r>
            <a:r>
              <a:rPr lang="en-US" sz="3600" dirty="0" smtClean="0"/>
              <a:t>, and </a:t>
            </a:r>
          </a:p>
          <a:p>
            <a:pPr eaLnBrk="1" hangingPunct="1">
              <a:defRPr/>
            </a:pPr>
            <a:r>
              <a:rPr lang="en-US" sz="3600" dirty="0" smtClean="0"/>
              <a:t>The personal social services.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856" y="6096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*a government program that provides economic security to people who are retired, unemployed, or unable to work.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Welfare state is a concept of government in which the state assumes the primary responsibility of social and economic well-being of its citizens.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Welfare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Esping</a:t>
            </a:r>
            <a:r>
              <a:rPr lang="en-US" dirty="0" smtClean="0"/>
              <a:t>-Andersen classified the most developed welfare state systems into three categories;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Social Democratic,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Conservative, and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Liberal.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Decommodification</a:t>
            </a:r>
            <a:r>
              <a:rPr lang="en-US" dirty="0" smtClean="0"/>
              <a:t> as a concept comes from the idea that in a market economy, individual persons (and their labor) are </a:t>
            </a:r>
            <a:r>
              <a:rPr lang="en-US" dirty="0" err="1" smtClean="0"/>
              <a:t>commodified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Given that labor is the individual's primary commodity in the market, </a:t>
            </a:r>
            <a:r>
              <a:rPr lang="en-US" dirty="0" err="1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decommodification</a:t>
            </a:r>
            <a:r>
              <a:rPr lang="en-US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refers to </a:t>
            </a:r>
            <a:r>
              <a:rPr lang="en-US" u="sng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activities and efforts </a:t>
            </a:r>
            <a:r>
              <a:rPr lang="en-US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(generally by the government) that reduce individuals' reliance on the market (and their labor) for their well-being.</a:t>
            </a:r>
            <a:endParaRPr lang="en-US" dirty="0"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Social Democrat Welfare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ideal social-democratic welfare state is based on the principle of </a:t>
            </a:r>
          </a:p>
          <a:p>
            <a:pPr lvl="1"/>
            <a:r>
              <a:rPr lang="en-US" dirty="0" smtClean="0"/>
              <a:t>universalism, </a:t>
            </a:r>
          </a:p>
          <a:p>
            <a:pPr lvl="1"/>
            <a:r>
              <a:rPr lang="en-US" dirty="0" smtClean="0"/>
              <a:t>granting access to benefits and services based on citizenship. </a:t>
            </a:r>
          </a:p>
          <a:p>
            <a:r>
              <a:rPr lang="en-US" dirty="0" smtClean="0"/>
              <a:t>Such a welfare state is said to provide </a:t>
            </a:r>
          </a:p>
          <a:p>
            <a:pPr lvl="1"/>
            <a:r>
              <a:rPr lang="en-US" dirty="0" smtClean="0"/>
              <a:t>a relatively high degree of autonomy, </a:t>
            </a:r>
          </a:p>
          <a:p>
            <a:pPr lvl="1"/>
            <a:r>
              <a:rPr lang="en-US" dirty="0" smtClean="0"/>
              <a:t>limiting the reliance of family and market. </a:t>
            </a:r>
          </a:p>
          <a:p>
            <a:r>
              <a:rPr lang="en-US" dirty="0" smtClean="0"/>
              <a:t>In this context, social policies are perceived as 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'politics against the market’.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78658" y="152400"/>
            <a:ext cx="290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HIGH </a:t>
            </a:r>
            <a:r>
              <a:rPr lang="en-US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</a:t>
            </a:r>
            <a:r>
              <a:rPr lang="en-US" i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decommodification</a:t>
            </a:r>
            <a:r>
              <a:rPr lang="en-US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Christian Democrat (Conservative) Welfare States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Christian-democratic welfare states are based on 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principle of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subsidiarity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/>
              <a:t>and the dominance of 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social insurance schemes</a:t>
            </a:r>
            <a:r>
              <a:rPr lang="en-US" dirty="0" smtClean="0"/>
              <a:t>, offering </a:t>
            </a:r>
          </a:p>
          <a:p>
            <a:pPr lvl="1"/>
            <a:r>
              <a:rPr lang="en-US" dirty="0" smtClean="0"/>
              <a:t>a medium level of </a:t>
            </a:r>
            <a:r>
              <a:rPr lang="en-US" i="1" dirty="0" err="1" smtClean="0"/>
              <a:t>decommodificationand</a:t>
            </a:r>
            <a:r>
              <a:rPr lang="en-US" i="1" dirty="0" smtClean="0"/>
              <a:t>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permitting a high degree of social stratification.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5643" y="0"/>
            <a:ext cx="3092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Medium</a:t>
            </a:r>
            <a:r>
              <a:rPr lang="en-US" i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</a:t>
            </a:r>
            <a:r>
              <a:rPr lang="en-US" i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decommodification</a:t>
            </a:r>
            <a:endParaRPr 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Liberal Welfare States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liberal regime is based on </a:t>
            </a:r>
            <a:r>
              <a:rPr lang="en-US" u="sng" dirty="0" smtClean="0"/>
              <a:t>market dominance </a:t>
            </a:r>
            <a:r>
              <a:rPr lang="en-US" dirty="0" smtClean="0"/>
              <a:t>and </a:t>
            </a:r>
            <a:r>
              <a:rPr lang="en-US" u="sng" dirty="0" smtClean="0"/>
              <a:t>private provision</a:t>
            </a:r>
            <a:r>
              <a:rPr lang="en-US" dirty="0" smtClean="0"/>
              <a:t>; </a:t>
            </a:r>
          </a:p>
          <a:p>
            <a:r>
              <a:rPr lang="en-US" dirty="0" smtClean="0"/>
              <a:t>ideally, the state only interferes to </a:t>
            </a:r>
            <a:r>
              <a:rPr lang="en-US" u="sng" dirty="0" smtClean="0"/>
              <a:t>ameliorate poverty</a:t>
            </a:r>
            <a:r>
              <a:rPr lang="en-US" dirty="0" smtClean="0"/>
              <a:t> and </a:t>
            </a:r>
            <a:r>
              <a:rPr lang="en-US" u="sng" dirty="0" smtClean="0"/>
              <a:t>provide for basic needs</a:t>
            </a:r>
            <a:r>
              <a:rPr lang="en-US" dirty="0" smtClean="0"/>
              <a:t>, largely on a means-tested basis*. </a:t>
            </a:r>
          </a:p>
          <a:p>
            <a:r>
              <a:rPr lang="en-US" dirty="0" smtClean="0"/>
              <a:t>Hence, the </a:t>
            </a:r>
            <a:r>
              <a:rPr lang="en-US" dirty="0" err="1" smtClean="0"/>
              <a:t>decommodification</a:t>
            </a:r>
            <a:r>
              <a:rPr lang="en-US" dirty="0" smtClean="0"/>
              <a:t> potential of state benefits is assumed to be low and social stratification high.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9614" y="0"/>
            <a:ext cx="273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Low </a:t>
            </a:r>
            <a:r>
              <a:rPr lang="en-US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</a:t>
            </a:r>
            <a:r>
              <a:rPr lang="en-US" i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decommodification</a:t>
            </a:r>
            <a:endParaRPr 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043" y="6172203"/>
            <a:ext cx="1060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*public assistance varying with income: </a:t>
            </a:r>
            <a:r>
              <a:rPr lang="en-US" i="1" u="sng" dirty="0" smtClean="0"/>
              <a:t>a benefit or payment that is available according to the level of somebody's income, or whose value varies with the level of income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is WEALTHY?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col.stb.s-msn.com/i/D8/94672852FA35B21667626A2DCF71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86" y="1447800"/>
            <a:ext cx="5022771" cy="4114800"/>
          </a:xfrm>
          <a:prstGeom prst="rect">
            <a:avLst/>
          </a:prstGeom>
          <a:noFill/>
        </p:spPr>
      </p:pic>
      <p:pic>
        <p:nvPicPr>
          <p:cNvPr id="16392" name="Picture 8" descr="http://latimesblogs.latimes.com/.a/6a00d8341c630a53ef0120a7656d38970b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656" y="1447800"/>
            <a:ext cx="5105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the </a:t>
            </a:r>
            <a:r>
              <a:rPr lang="en-US" dirty="0" err="1" smtClean="0"/>
              <a:t>decommodification</a:t>
            </a:r>
            <a:r>
              <a:rPr lang="en-US" dirty="0" smtClean="0"/>
              <a:t> index, </a:t>
            </a:r>
            <a:r>
              <a:rPr lang="en-US" dirty="0" err="1" smtClean="0"/>
              <a:t>Esping</a:t>
            </a:r>
            <a:r>
              <a:rPr lang="en-US" dirty="0" smtClean="0"/>
              <a:t>-Andersen divided 18 OECD countries into the following groups:</a:t>
            </a:r>
          </a:p>
          <a:p>
            <a:pPr lvl="1"/>
            <a:r>
              <a:rPr lang="en-US" b="1" u="sng" dirty="0" smtClean="0"/>
              <a:t>Social Democratic</a:t>
            </a:r>
            <a:r>
              <a:rPr lang="en-US" dirty="0" smtClean="0"/>
              <a:t>: Denmark, Finland, the Netherlands, Norway and Sweden</a:t>
            </a:r>
          </a:p>
          <a:p>
            <a:pPr lvl="1"/>
            <a:r>
              <a:rPr lang="en-US" b="1" u="sng" dirty="0" smtClean="0"/>
              <a:t>Christian Democratic</a:t>
            </a:r>
            <a:r>
              <a:rPr lang="en-US" dirty="0" smtClean="0"/>
              <a:t>: Austria, Belgium, France, Germany, Spain and Italy;</a:t>
            </a:r>
          </a:p>
          <a:p>
            <a:pPr lvl="1"/>
            <a:r>
              <a:rPr lang="en-US" b="1" u="sng" dirty="0" smtClean="0"/>
              <a:t>Liberal</a:t>
            </a:r>
            <a:r>
              <a:rPr lang="en-US" b="1" dirty="0" smtClean="0"/>
              <a:t>: </a:t>
            </a:r>
            <a:r>
              <a:rPr lang="en-US" dirty="0" smtClean="0"/>
              <a:t>Australia, Canada, Japan, Switzerland and the US;</a:t>
            </a:r>
          </a:p>
          <a:p>
            <a:pPr lvl="1"/>
            <a:r>
              <a:rPr lang="en-US" b="1" u="sng" dirty="0" smtClean="0"/>
              <a:t>Not clearly classified</a:t>
            </a:r>
            <a:r>
              <a:rPr lang="en-US" dirty="0" smtClean="0"/>
              <a:t>: Ireland, New Zealand and the United Kingdom.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is HEALTHY:?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mg1.wikia.nocookie.net/__cb20130320161649/best3on3fightinggameever/images/9/97/Jin_Kaza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028" y="1295400"/>
            <a:ext cx="4464685" cy="4876800"/>
          </a:xfrm>
          <a:prstGeom prst="rect">
            <a:avLst/>
          </a:prstGeom>
          <a:noFill/>
        </p:spPr>
      </p:pic>
      <p:pic>
        <p:nvPicPr>
          <p:cNvPr id="5" name="Picture 6" descr="http://ayay.co.uk/backgrounds/fighting_games/tekken_6/jin-kazama.jpg"/>
          <p:cNvPicPr>
            <a:picLocks noChangeAspect="1" noChangeArrowheads="1"/>
          </p:cNvPicPr>
          <p:nvPr/>
        </p:nvPicPr>
        <p:blipFill>
          <a:blip r:embed="rId3"/>
          <a:srcRect r="22500"/>
          <a:stretch>
            <a:fillRect/>
          </a:stretch>
        </p:blipFill>
        <p:spPr bwMode="auto">
          <a:xfrm>
            <a:off x="279043" y="1295400"/>
            <a:ext cx="576688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gets the DREAM JOB? </a:t>
            </a:r>
            <a:endParaRPr lang="en-US" dirty="0"/>
          </a:p>
        </p:txBody>
      </p:sp>
      <p:pic>
        <p:nvPicPr>
          <p:cNvPr id="17410" name="Picture 2" descr="http://www.unsr.ro/wp-content/uploads/2014/05/car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28801"/>
            <a:ext cx="1101056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DRUG ABUSE problem? </a:t>
            </a:r>
            <a:endParaRPr lang="en-US" dirty="0"/>
          </a:p>
        </p:txBody>
      </p:sp>
      <p:pic>
        <p:nvPicPr>
          <p:cNvPr id="18434" name="Picture 2" descr="http://www.projectknow.com/wp-content/uploads/teen-drug-ab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092628" cy="5029200"/>
          </a:xfrm>
          <a:prstGeom prst="rect">
            <a:avLst/>
          </a:prstGeom>
          <a:noFill/>
        </p:spPr>
      </p:pic>
      <p:pic>
        <p:nvPicPr>
          <p:cNvPr id="13314" name="Picture 2" descr="Image result for drug addicts, Pakis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856" y="1600200"/>
            <a:ext cx="704426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14567</TotalTime>
  <Words>1787</Words>
  <Application>Microsoft Office PowerPoint</Application>
  <PresentationFormat>Custom</PresentationFormat>
  <Paragraphs>251</Paragraphs>
  <Slides>60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Introduction to Social Work</vt:lpstr>
      <vt:lpstr>Slide 2</vt:lpstr>
      <vt:lpstr>Imagine a society where </vt:lpstr>
      <vt:lpstr>Everybody is YOUNG?</vt:lpstr>
      <vt:lpstr>Nobody is OLD? </vt:lpstr>
      <vt:lpstr>Everybody is WEALTHY? </vt:lpstr>
      <vt:lpstr>Everybody is HEALTHY:? </vt:lpstr>
      <vt:lpstr>Everybody gets the DREAM JOB? </vt:lpstr>
      <vt:lpstr>No DRUG ABUSE problem? </vt:lpstr>
      <vt:lpstr>No DISCRIMINATION? </vt:lpstr>
      <vt:lpstr>No CRIME? </vt:lpstr>
      <vt:lpstr>No MENTAL HEALTH Problems?</vt:lpstr>
      <vt:lpstr>No POVERTY? </vt:lpstr>
      <vt:lpstr>No:</vt:lpstr>
      <vt:lpstr>Do you feel concerned when </vt:lpstr>
      <vt:lpstr>You see people beg in the street? </vt:lpstr>
      <vt:lpstr>Children do not go to school and work as a labour?</vt:lpstr>
      <vt:lpstr>Poor go untreated because health care is not AFFORDABLE? </vt:lpstr>
      <vt:lpstr>When children are physically and sexually abused? </vt:lpstr>
      <vt:lpstr>When disable are discriminated and left behind? </vt:lpstr>
      <vt:lpstr>When you see domestic violence? </vt:lpstr>
      <vt:lpstr>When you see widows and orphans uncared for? </vt:lpstr>
      <vt:lpstr>If yes then </vt:lpstr>
      <vt:lpstr>What is Social Work</vt:lpstr>
      <vt:lpstr>Social work defined</vt:lpstr>
      <vt:lpstr>Social work defined</vt:lpstr>
      <vt:lpstr>International Federation of Social workers (IFSW) &amp; International Association of School Social Workers (IASSW) in July 2000</vt:lpstr>
      <vt:lpstr>Knowledge-base of Social Work</vt:lpstr>
      <vt:lpstr>Slide 29</vt:lpstr>
      <vt:lpstr>Goals and Objectives of Social Work</vt:lpstr>
      <vt:lpstr>Dictionary meaning of Goal and Objective</vt:lpstr>
      <vt:lpstr>Goal of Social Work</vt:lpstr>
      <vt:lpstr>Slide 33</vt:lpstr>
      <vt:lpstr>Objectives / Functions of Social Work</vt:lpstr>
      <vt:lpstr>Fields and Services of Social Work</vt:lpstr>
      <vt:lpstr>Fields of social work practice</vt:lpstr>
      <vt:lpstr> 2. Health and Rehabilitation</vt:lpstr>
      <vt:lpstr>  3.  Mental Health</vt:lpstr>
      <vt:lpstr>4. Information &amp; referral</vt:lpstr>
      <vt:lpstr>5. Occupational Social work</vt:lpstr>
      <vt:lpstr>6. Juvenile &amp;  Adult Correction</vt:lpstr>
      <vt:lpstr>7. Gerontological service</vt:lpstr>
      <vt:lpstr>8. School Social work</vt:lpstr>
      <vt:lpstr>9. Housing Services</vt:lpstr>
      <vt:lpstr>10.Income maintenance </vt:lpstr>
      <vt:lpstr>11. Community Organization</vt:lpstr>
      <vt:lpstr> Fields of social work practices   in Pakistan</vt:lpstr>
      <vt:lpstr>Slide 48</vt:lpstr>
      <vt:lpstr>Social Welfare</vt:lpstr>
      <vt:lpstr>Social services &amp; social welfare services</vt:lpstr>
      <vt:lpstr>social welfare services</vt:lpstr>
      <vt:lpstr>SOCAIL POLICY DEFINED</vt:lpstr>
      <vt:lpstr>Slide 53</vt:lpstr>
      <vt:lpstr>Welfare State</vt:lpstr>
      <vt:lpstr>Classification of Welfare States</vt:lpstr>
      <vt:lpstr>Slide 56</vt:lpstr>
      <vt:lpstr>1. Social Democrat Welfare States</vt:lpstr>
      <vt:lpstr>2. Christian Democrat (Conservative) Welfare States </vt:lpstr>
      <vt:lpstr>3. Liberal Welfare States </vt:lpstr>
      <vt:lpstr>Slide 60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</dc:creator>
  <cp:lastModifiedBy>Imran</cp:lastModifiedBy>
  <cp:revision>81</cp:revision>
  <dcterms:created xsi:type="dcterms:W3CDTF">2014-10-12T16:37:37Z</dcterms:created>
  <dcterms:modified xsi:type="dcterms:W3CDTF">2019-10-07T14:01:36Z</dcterms:modified>
</cp:coreProperties>
</file>